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8"/>
  </p:notesMasterIdLst>
  <p:handoutMasterIdLst>
    <p:handoutMasterId r:id="rId59"/>
  </p:handoutMasterIdLst>
  <p:sldIdLst>
    <p:sldId id="547" r:id="rId2"/>
    <p:sldId id="550" r:id="rId3"/>
    <p:sldId id="558" r:id="rId4"/>
    <p:sldId id="584" r:id="rId5"/>
    <p:sldId id="604" r:id="rId6"/>
    <p:sldId id="597" r:id="rId7"/>
    <p:sldId id="641" r:id="rId8"/>
    <p:sldId id="642" r:id="rId9"/>
    <p:sldId id="605" r:id="rId10"/>
    <p:sldId id="650" r:id="rId11"/>
    <p:sldId id="643" r:id="rId12"/>
    <p:sldId id="644" r:id="rId13"/>
    <p:sldId id="645" r:id="rId14"/>
    <p:sldId id="646" r:id="rId15"/>
    <p:sldId id="647" r:id="rId16"/>
    <p:sldId id="648" r:id="rId17"/>
    <p:sldId id="649" r:id="rId18"/>
    <p:sldId id="606" r:id="rId19"/>
    <p:sldId id="607" r:id="rId20"/>
    <p:sldId id="613" r:id="rId21"/>
    <p:sldId id="614" r:id="rId22"/>
    <p:sldId id="615" r:id="rId23"/>
    <p:sldId id="616" r:id="rId24"/>
    <p:sldId id="651" r:id="rId25"/>
    <p:sldId id="620" r:id="rId26"/>
    <p:sldId id="622" r:id="rId27"/>
    <p:sldId id="621" r:id="rId28"/>
    <p:sldId id="624" r:id="rId29"/>
    <p:sldId id="625" r:id="rId30"/>
    <p:sldId id="635" r:id="rId31"/>
    <p:sldId id="623" r:id="rId32"/>
    <p:sldId id="626" r:id="rId33"/>
    <p:sldId id="627" r:id="rId34"/>
    <p:sldId id="628" r:id="rId35"/>
    <p:sldId id="632" r:id="rId36"/>
    <p:sldId id="636" r:id="rId37"/>
    <p:sldId id="637" r:id="rId38"/>
    <p:sldId id="660" r:id="rId39"/>
    <p:sldId id="661" r:id="rId40"/>
    <p:sldId id="662" r:id="rId41"/>
    <p:sldId id="638" r:id="rId42"/>
    <p:sldId id="639" r:id="rId43"/>
    <p:sldId id="640" r:id="rId44"/>
    <p:sldId id="652" r:id="rId45"/>
    <p:sldId id="654" r:id="rId46"/>
    <p:sldId id="663" r:id="rId47"/>
    <p:sldId id="653" r:id="rId48"/>
    <p:sldId id="655" r:id="rId49"/>
    <p:sldId id="656" r:id="rId50"/>
    <p:sldId id="657" r:id="rId51"/>
    <p:sldId id="658" r:id="rId52"/>
    <p:sldId id="659" r:id="rId53"/>
    <p:sldId id="562" r:id="rId54"/>
    <p:sldId id="554" r:id="rId55"/>
    <p:sldId id="552" r:id="rId56"/>
    <p:sldId id="553" r:id="rId5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8" d="100"/>
          <a:sy n="58" d="100"/>
        </p:scale>
        <p:origin x="-78" y="-37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37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05/11/2018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11/5/2018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Arrays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Arrays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The entries of an array store values of the given type and may be used like local variables</a:t>
            </a:r>
            <a:endParaRPr lang="en-CA" dirty="0" smtClean="0">
              <a:latin typeface="Times New Roman" panose="02020603050405020304" pitchFamily="18" charset="0"/>
              <a:cs typeface="Times New Roman" panose="02020603050405020304" pitchFamily="18" charset="0"/>
            </a:endParaRPr>
          </a:p>
          <a:p>
            <a:pPr lvl="1"/>
            <a:r>
              <a:rPr lang="en-CA" dirty="0" smtClean="0">
                <a:cs typeface="Times New Roman" panose="02020603050405020304" pitchFamily="18" charset="0"/>
              </a:rPr>
              <a:t>The entries of</a:t>
            </a:r>
            <a:endParaRPr lang="en-CA" dirty="0" smtClean="0">
              <a:cs typeface="Consolas" panose="020B0609020204030204" pitchFamily="49" charset="0"/>
            </a:endParaRPr>
          </a:p>
          <a:p>
            <a:pPr marL="0" indent="0">
              <a:buNone/>
            </a:pPr>
            <a:r>
              <a:rPr lang="en-CA" dirty="0" smtClean="0">
                <a:cs typeface="Consolas" panose="020B0609020204030204" pitchFamily="49" charset="0"/>
              </a:rPr>
              <a:t>	</a:t>
            </a:r>
            <a:r>
              <a:rPr lang="en-CA" dirty="0" smtClean="0">
                <a:latin typeface="Consolas" panose="020B0609020204030204" pitchFamily="49" charset="0"/>
                <a:cs typeface="Consolas" panose="020B0609020204030204" pitchFamily="49" charset="0"/>
              </a:rPr>
              <a:t>    int data[4];  // an array of 4 integers</a:t>
            </a:r>
          </a:p>
          <a:p>
            <a:pPr marL="457200" lvl="1" indent="0">
              <a:buNone/>
            </a:pPr>
            <a:r>
              <a:rPr lang="en-CA" dirty="0" smtClean="0">
                <a:solidFill>
                  <a:prstClr val="black"/>
                </a:solidFill>
              </a:rPr>
              <a:t>     are access with</a:t>
            </a:r>
          </a:p>
          <a:p>
            <a:pPr marL="457200" lvl="1" indent="0">
              <a:buNone/>
            </a:pPr>
            <a:r>
              <a:rPr lang="en-CA" dirty="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data[0]   data[1]   data[2]   data[3]</a:t>
            </a:r>
            <a:endParaRPr lang="en-CA" dirty="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a:p>
            <a:r>
              <a:rPr lang="en-CA" dirty="0" smtClean="0"/>
              <a:t>The indices of</a:t>
            </a:r>
          </a:p>
          <a:p>
            <a:pPr marL="0" indent="0">
              <a:buNone/>
            </a:pPr>
            <a:r>
              <a:rPr lang="en-CA" dirty="0" smtClean="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datatype</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array_name</a:t>
            </a:r>
            <a:r>
              <a:rPr lang="en-CA" dirty="0" smtClean="0">
                <a:latin typeface="Consolas" panose="020B0609020204030204" pitchFamily="49" charset="0"/>
                <a:cs typeface="Consolas" panose="020B0609020204030204" pitchFamily="49" charset="0"/>
              </a:rPr>
              <a:t>[n];</a:t>
            </a:r>
            <a:endParaRPr lang="en-CA" dirty="0">
              <a:latin typeface="Consolas" panose="020B0609020204030204" pitchFamily="49" charset="0"/>
              <a:cs typeface="Consolas" panose="020B0609020204030204" pitchFamily="49" charset="0"/>
            </a:endParaRPr>
          </a:p>
          <a:p>
            <a:pPr marL="0" indent="0">
              <a:buNone/>
            </a:pPr>
            <a:r>
              <a:rPr lang="en-CA" dirty="0" smtClean="0"/>
              <a:t>      always go from </a:t>
            </a:r>
            <a:r>
              <a:rPr lang="en-CA" dirty="0" smtClean="0">
                <a:latin typeface="Consolas" panose="020B0609020204030204" pitchFamily="49" charset="0"/>
                <a:cs typeface="Consolas" panose="020B0609020204030204" pitchFamily="49" charset="0"/>
              </a:rPr>
              <a:t>0</a:t>
            </a:r>
            <a:r>
              <a:rPr lang="en-CA" dirty="0" smtClean="0"/>
              <a:t> to </a:t>
            </a:r>
            <a:r>
              <a:rPr lang="en-CA" dirty="0" smtClean="0">
                <a:latin typeface="Consolas" panose="020B0609020204030204" pitchFamily="49" charset="0"/>
                <a:cs typeface="Consolas" panose="020B0609020204030204" pitchFamily="49" charset="0"/>
              </a:rPr>
              <a:t>n - 1</a:t>
            </a:r>
          </a:p>
        </p:txBody>
      </p:sp>
    </p:spTree>
    <p:extLst>
      <p:ext uri="{BB962C8B-B14F-4D97-AF65-F5344CB8AC3E}">
        <p14:creationId xmlns:p14="http://schemas.microsoft.com/office/powerpoint/2010/main" val="418547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initialization</a:t>
            </a:r>
            <a:endParaRPr lang="en-CA" dirty="0"/>
          </a:p>
        </p:txBody>
      </p:sp>
      <p:sp>
        <p:nvSpPr>
          <p:cNvPr id="3" name="Content Placeholder 2"/>
          <p:cNvSpPr>
            <a:spLocks noGrp="1"/>
          </p:cNvSpPr>
          <p:nvPr>
            <p:ph idx="1"/>
          </p:nvPr>
        </p:nvSpPr>
        <p:spPr/>
        <p:txBody>
          <a:bodyPr/>
          <a:lstStyle/>
          <a:p>
            <a:r>
              <a:rPr lang="en-CA" dirty="0" smtClean="0"/>
              <a:t>Consider this uninitialized array:</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b="1" dirty="0" smtClean="0">
                <a:solidFill>
                  <a:srgbClr val="C00000"/>
                </a:solidFill>
                <a:latin typeface="Consolas" panose="020B0609020204030204" pitchFamily="49" charset="0"/>
                <a:cs typeface="Consolas" panose="020B0609020204030204" pitchFamily="49" charset="0"/>
              </a:rPr>
              <a:t>    double data[4];</a:t>
            </a:r>
            <a:endParaRPr lang="en-CA" b="1" dirty="0">
              <a:solidFill>
                <a:srgbClr val="C00000"/>
              </a:solidFill>
              <a:latin typeface="Consolas" panose="020B0609020204030204" pitchFamily="49" charset="0"/>
              <a:cs typeface="Consolas" panose="020B0609020204030204" pitchFamily="49" charset="0"/>
            </a:endParaRP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data[0]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data[1]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data[2]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data[3] </a:t>
            </a:r>
            <a:r>
              <a:rPr lang="en-CA" dirty="0">
                <a:latin typeface="Consolas" panose="020B0609020204030204" pitchFamily="49" charset="0"/>
                <a:cs typeface="Consolas" panose="020B0609020204030204" pitchFamily="49" charset="0"/>
              </a:rPr>
              <a:t>&lt;&lt; std::endl;</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4" name="TextBox 3"/>
          <p:cNvSpPr txBox="1"/>
          <p:nvPr/>
        </p:nvSpPr>
        <p:spPr>
          <a:xfrm>
            <a:off x="4763122" y="5038144"/>
            <a:ext cx="2659702" cy="163121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output is</a:t>
            </a: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2.0733e-317</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2.0731e-317</a:t>
            </a:r>
            <a:endParaRPr lang="en-CA" sz="2000" dirty="0">
              <a:solidFill>
                <a:srgbClr val="0070C0"/>
              </a:solidFill>
              <a:latin typeface="Consolas" panose="020B0609020204030204" pitchFamily="49" charset="0"/>
              <a:cs typeface="Consolas" panose="020B0609020204030204" pitchFamily="49" charset="0"/>
            </a:endParaRPr>
          </a:p>
        </p:txBody>
      </p:sp>
      <p:cxnSp>
        <p:nvCxnSpPr>
          <p:cNvPr id="6" name="Straight Arrow Connector 5"/>
          <p:cNvCxnSpPr/>
          <p:nvPr/>
        </p:nvCxnSpPr>
        <p:spPr>
          <a:xfrm flipH="1">
            <a:off x="6084168" y="4941168"/>
            <a:ext cx="792088" cy="72008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77016" y="4595876"/>
            <a:ext cx="3366984" cy="369332"/>
          </a:xfrm>
          <a:prstGeom prst="rect">
            <a:avLst/>
          </a:prstGeom>
          <a:noFill/>
        </p:spPr>
        <p:txBody>
          <a:bodyPr wrap="square" rtlCol="0">
            <a:spAutoFit/>
          </a:bodyPr>
          <a:lstStyle/>
          <a:p>
            <a:r>
              <a:rPr lang="en-CA" dirty="0" smtClean="0">
                <a:solidFill>
                  <a:srgbClr val="FF0000"/>
                </a:solidFill>
                <a:latin typeface="Georgia" panose="02040502050405020303" pitchFamily="18" charset="0"/>
              </a:rPr>
              <a:t>These two, by chance, are zero</a:t>
            </a:r>
            <a:endParaRPr lang="en-CA" dirty="0">
              <a:solidFill>
                <a:srgbClr val="FF0000"/>
              </a:solidFill>
              <a:latin typeface="Georgia" panose="02040502050405020303" pitchFamily="18" charset="0"/>
            </a:endParaRPr>
          </a:p>
        </p:txBody>
      </p:sp>
      <p:cxnSp>
        <p:nvCxnSpPr>
          <p:cNvPr id="10" name="Straight Arrow Connector 9"/>
          <p:cNvCxnSpPr/>
          <p:nvPr/>
        </p:nvCxnSpPr>
        <p:spPr>
          <a:xfrm flipH="1">
            <a:off x="6084168" y="4941168"/>
            <a:ext cx="792088" cy="5760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9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Array initialization</a:t>
            </a:r>
          </a:p>
        </p:txBody>
      </p:sp>
      <p:sp>
        <p:nvSpPr>
          <p:cNvPr id="3" name="Content Placeholder 2"/>
          <p:cNvSpPr>
            <a:spLocks noGrp="1"/>
          </p:cNvSpPr>
          <p:nvPr>
            <p:ph idx="1"/>
          </p:nvPr>
        </p:nvSpPr>
        <p:spPr/>
        <p:txBody>
          <a:bodyPr/>
          <a:lstStyle/>
          <a:p>
            <a:r>
              <a:rPr lang="en-CA" dirty="0" smtClean="0"/>
              <a:t>This array has its four entries initialized:</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double data[4]{47.2, 48.3, 48.9, 49.4};</a:t>
            </a:r>
            <a:endParaRPr lang="en-CA" b="1" dirty="0">
              <a:solidFill>
                <a:srgbClr val="C00000"/>
              </a:solidFill>
              <a:latin typeface="Consolas" panose="020B0609020204030204" pitchFamily="49" charset="0"/>
              <a:cs typeface="Consolas" panose="020B0609020204030204" pitchFamily="49" charset="0"/>
            </a:endParaRP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data[0]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&lt;&lt; std::endl;</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4" name="TextBox 3"/>
          <p:cNvSpPr txBox="1"/>
          <p:nvPr/>
        </p:nvSpPr>
        <p:spPr>
          <a:xfrm>
            <a:off x="4762337" y="5038144"/>
            <a:ext cx="1681871" cy="163121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output is</a:t>
            </a:r>
          </a:p>
          <a:p>
            <a:r>
              <a:rPr lang="en-CA" sz="2000" dirty="0" smtClean="0">
                <a:solidFill>
                  <a:srgbClr val="0070C0"/>
                </a:solidFill>
                <a:latin typeface="Consolas" panose="020B0609020204030204" pitchFamily="49" charset="0"/>
                <a:cs typeface="Consolas" panose="020B0609020204030204" pitchFamily="49" charset="0"/>
              </a:rPr>
              <a:t>	47.2</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48.3</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48.9</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49.4</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83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Array initialization</a:t>
            </a:r>
          </a:p>
        </p:txBody>
      </p:sp>
      <p:sp>
        <p:nvSpPr>
          <p:cNvPr id="3" name="Content Placeholder 2"/>
          <p:cNvSpPr>
            <a:spLocks noGrp="1"/>
          </p:cNvSpPr>
          <p:nvPr>
            <p:ph idx="1"/>
          </p:nvPr>
        </p:nvSpPr>
        <p:spPr/>
        <p:txBody>
          <a:bodyPr/>
          <a:lstStyle/>
          <a:p>
            <a:r>
              <a:rPr lang="en-CA" dirty="0" smtClean="0"/>
              <a:t>If you don’t give enough initial values, the rest are set to zero:</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b="1" dirty="0">
                <a:solidFill>
                  <a:srgbClr val="C00000"/>
                </a:solidFill>
                <a:latin typeface="Consolas" panose="020B0609020204030204" pitchFamily="49" charset="0"/>
                <a:cs typeface="Consolas" panose="020B0609020204030204" pitchFamily="49" charset="0"/>
              </a:rPr>
              <a:t>    // Sets all entries to 0</a:t>
            </a: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double data[4]{};</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data[0]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&lt;&lt; std::endl;</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4" name="TextBox 3"/>
          <p:cNvSpPr txBox="1"/>
          <p:nvPr/>
        </p:nvSpPr>
        <p:spPr>
          <a:xfrm>
            <a:off x="4762337" y="5038144"/>
            <a:ext cx="1681871" cy="163121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output is</a:t>
            </a: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53128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Array initialization</a:t>
            </a:r>
          </a:p>
        </p:txBody>
      </p:sp>
      <p:sp>
        <p:nvSpPr>
          <p:cNvPr id="3" name="Content Placeholder 2"/>
          <p:cNvSpPr>
            <a:spLocks noGrp="1"/>
          </p:cNvSpPr>
          <p:nvPr>
            <p:ph idx="1"/>
          </p:nvPr>
        </p:nvSpPr>
        <p:spPr/>
        <p:txBody>
          <a:bodyPr/>
          <a:lstStyle/>
          <a:p>
            <a:r>
              <a:rPr lang="en-CA" dirty="0" smtClean="0"/>
              <a:t>You can initialize only some of the entries:</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b="1" dirty="0">
                <a:solidFill>
                  <a:srgbClr val="C00000"/>
                </a:solidFill>
                <a:latin typeface="Consolas" panose="020B0609020204030204" pitchFamily="49" charset="0"/>
                <a:cs typeface="Consolas" panose="020B0609020204030204" pitchFamily="49" charset="0"/>
              </a:rPr>
              <a:t>    // Entries 2 and 3 are set to 0</a:t>
            </a: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double data[4]{93.5, 97.2};</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data[0]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&lt;&lt; std::endl;</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4" name="TextBox 3"/>
          <p:cNvSpPr txBox="1"/>
          <p:nvPr/>
        </p:nvSpPr>
        <p:spPr>
          <a:xfrm>
            <a:off x="4762337" y="5038144"/>
            <a:ext cx="1681871" cy="163121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output is</a:t>
            </a:r>
          </a:p>
          <a:p>
            <a:r>
              <a:rPr lang="en-CA" sz="2000" dirty="0" smtClean="0">
                <a:solidFill>
                  <a:srgbClr val="0070C0"/>
                </a:solidFill>
                <a:latin typeface="Consolas" panose="020B0609020204030204" pitchFamily="49" charset="0"/>
                <a:cs typeface="Consolas" panose="020B0609020204030204" pitchFamily="49" charset="0"/>
              </a:rPr>
              <a:t>	93.5</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97.2</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6342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Array initialization</a:t>
            </a:r>
          </a:p>
        </p:txBody>
      </p:sp>
      <p:sp>
        <p:nvSpPr>
          <p:cNvPr id="3" name="Content Placeholder 2"/>
          <p:cNvSpPr>
            <a:spLocks noGrp="1"/>
          </p:cNvSpPr>
          <p:nvPr>
            <p:ph idx="1"/>
          </p:nvPr>
        </p:nvSpPr>
        <p:spPr/>
        <p:txBody>
          <a:bodyPr/>
          <a:lstStyle/>
          <a:p>
            <a:r>
              <a:rPr lang="en-CA" dirty="0" smtClean="0"/>
              <a:t>If you give too many, the compiler will let you know:</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b="1" dirty="0" smtClean="0">
                <a:solidFill>
                  <a:srgbClr val="C00000"/>
                </a:solidFill>
                <a:latin typeface="Consolas" panose="020B0609020204030204" pitchFamily="49" charset="0"/>
                <a:cs typeface="Consolas" panose="020B0609020204030204" pitchFamily="49" charset="0"/>
              </a:rPr>
              <a:t>    // Too many initial values</a:t>
            </a: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double data[4]{1, 2, 3, 4, 5};</a:t>
            </a:r>
            <a:endParaRPr lang="en-CA" b="1" dirty="0">
              <a:solidFill>
                <a:srgbClr val="C00000"/>
              </a:solidFill>
              <a:latin typeface="Consolas" panose="020B0609020204030204" pitchFamily="49" charset="0"/>
              <a:cs typeface="Consolas" panose="020B0609020204030204" pitchFamily="49" charset="0"/>
            </a:endParaRP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data[0]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std::cout &lt;&lt; data</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&lt;&lt; std::endl;</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4" name="TextBox 3"/>
          <p:cNvSpPr txBox="1"/>
          <p:nvPr/>
        </p:nvSpPr>
        <p:spPr>
          <a:xfrm>
            <a:off x="945692" y="5674022"/>
            <a:ext cx="8162812" cy="923330"/>
          </a:xfrm>
          <a:prstGeom prst="rect">
            <a:avLst/>
          </a:prstGeom>
          <a:noFill/>
        </p:spPr>
        <p:txBody>
          <a:bodyPr wrap="none" rtlCol="0">
            <a:spAutoFit/>
          </a:bodyPr>
          <a:lstStyle/>
          <a:p>
            <a:r>
              <a:rPr lang="en-CA" dirty="0" smtClean="0">
                <a:latin typeface="Consolas" panose="020B0609020204030204" pitchFamily="49" charset="0"/>
                <a:cs typeface="Consolas" panose="020B0609020204030204" pitchFamily="49" charset="0"/>
              </a:rPr>
              <a:t>example.cpp:6:33</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error</a:t>
            </a:r>
            <a:r>
              <a:rPr lang="en-CA" dirty="0">
                <a:latin typeface="Consolas" panose="020B0609020204030204" pitchFamily="49" charset="0"/>
                <a:cs typeface="Consolas" panose="020B0609020204030204" pitchFamily="49" charset="0"/>
              </a:rPr>
              <a:t>: too many initializers for </a:t>
            </a:r>
            <a:r>
              <a:rPr lang="en-CA" dirty="0" smtClean="0">
                <a:latin typeface="Consolas" panose="020B0609020204030204" pitchFamily="49" charset="0"/>
                <a:cs typeface="Consolas" panose="020B0609020204030204" pitchFamily="49" charset="0"/>
              </a:rPr>
              <a:t>'double </a:t>
            </a:r>
            <a:r>
              <a:rPr lang="en-CA" dirty="0">
                <a:latin typeface="Consolas" panose="020B0609020204030204" pitchFamily="49" charset="0"/>
                <a:cs typeface="Consolas" panose="020B0609020204030204" pitchFamily="49" charset="0"/>
              </a:rPr>
              <a:t>[4</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r>
              <a:rPr lang="en-CA" dirty="0">
                <a:latin typeface="Consolas" panose="020B0609020204030204" pitchFamily="49" charset="0"/>
                <a:cs typeface="Consolas" panose="020B0609020204030204" pitchFamily="49" charset="0"/>
              </a:rPr>
              <a:t>     double data[4]{1, 2, 3, 4, 5</a:t>
            </a:r>
            <a:r>
              <a:rPr lang="en-CA" dirty="0" smtClean="0">
                <a:latin typeface="Consolas" panose="020B0609020204030204" pitchFamily="49" charset="0"/>
                <a:cs typeface="Consolas" panose="020B0609020204030204" pitchFamily="49" charset="0"/>
              </a:rPr>
              <a:t>};</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90080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If an array has four entries, those four entries can be accessed using an </a:t>
            </a:r>
            <a:r>
              <a:rPr lang="en-CA" i="1" dirty="0" smtClean="0"/>
              <a:t>index</a:t>
            </a:r>
            <a:r>
              <a:rPr lang="en-CA" dirty="0" smtClean="0"/>
              <a:t> from </a:t>
            </a:r>
            <a:r>
              <a:rPr lang="en-CA" dirty="0" smtClean="0">
                <a:latin typeface="Consolas" panose="020B0609020204030204" pitchFamily="49" charset="0"/>
                <a:cs typeface="Consolas" panose="020B0609020204030204" pitchFamily="49" charset="0"/>
              </a:rPr>
              <a:t>0</a:t>
            </a:r>
            <a:r>
              <a:rPr lang="en-CA" dirty="0" smtClean="0"/>
              <a:t> to </a:t>
            </a:r>
            <a:r>
              <a:rPr lang="en-CA" dirty="0" smtClean="0">
                <a:latin typeface="Consolas" panose="020B0609020204030204" pitchFamily="49" charset="0"/>
                <a:cs typeface="Consolas" panose="020B0609020204030204" pitchFamily="49" charset="0"/>
              </a:rPr>
              <a:t>3</a:t>
            </a:r>
            <a:r>
              <a:rPr lang="en-CA" dirty="0" smtClean="0"/>
              <a:t>:</a:t>
            </a:r>
            <a:endParaRPr lang="en-CA" dirty="0" smtClean="0">
              <a:latin typeface="Times New Roman" panose="02020603050405020304" pitchFamily="18" charset="0"/>
              <a:cs typeface="Times New Roman" panose="02020603050405020304" pitchFamily="18" charset="0"/>
            </a:endParaRPr>
          </a:p>
          <a:p>
            <a:pPr marL="0" indent="0">
              <a:buNone/>
            </a:pPr>
            <a:r>
              <a:rPr lang="en-CA" sz="1700" dirty="0" smtClean="0">
                <a:latin typeface="Consolas" panose="020B0609020204030204" pitchFamily="49" charset="0"/>
                <a:cs typeface="Consolas" panose="020B0609020204030204" pitchFamily="49" charset="0"/>
              </a:rPr>
              <a:t>      double data[4];  // an array of 4 integers</a:t>
            </a:r>
          </a:p>
          <a:p>
            <a:pPr marL="0" indent="0">
              <a:buNone/>
            </a:pPr>
            <a:endParaRPr lang="en-CA" sz="1700" dirty="0">
              <a:latin typeface="Consolas" panose="020B0609020204030204" pitchFamily="49" charset="0"/>
              <a:cs typeface="Consolas" panose="020B0609020204030204" pitchFamily="49" charset="0"/>
            </a:endParaRPr>
          </a:p>
          <a:p>
            <a:pPr marL="0" indent="0">
              <a:buNone/>
            </a:pPr>
            <a:r>
              <a:rPr lang="en-CA" sz="1700" dirty="0" smtClean="0">
                <a:latin typeface="Consolas" panose="020B0609020204030204" pitchFamily="49" charset="0"/>
                <a:cs typeface="Consolas" panose="020B0609020204030204" pitchFamily="49" charset="0"/>
              </a:rPr>
              <a:t>      // Do something with the array...</a:t>
            </a:r>
          </a:p>
          <a:p>
            <a:pPr marL="0" indent="0">
              <a:buNone/>
            </a:pPr>
            <a:r>
              <a:rPr lang="en-CA" sz="1700" dirty="0" smtClean="0">
                <a:latin typeface="Consolas" panose="020B0609020204030204" pitchFamily="49" charset="0"/>
                <a:cs typeface="Consolas" panose="020B0609020204030204" pitchFamily="49" charset="0"/>
              </a:rPr>
              <a:t>      double average{(data[0] + data[1] + data[2] + data[3])/4.0};</a:t>
            </a:r>
          </a:p>
          <a:p>
            <a:pPr marL="0" lvl="0" indent="0">
              <a:buNone/>
            </a:pPr>
            <a:endParaRPr lang="en-CA" sz="1700" dirty="0" smtClean="0">
              <a:solidFill>
                <a:prstClr val="black"/>
              </a:solidFill>
              <a:latin typeface="Consolas" panose="020B0609020204030204" pitchFamily="49" charset="0"/>
              <a:cs typeface="Consolas" panose="020B0609020204030204" pitchFamily="49" charset="0"/>
            </a:endParaRPr>
          </a:p>
          <a:p>
            <a:pPr marL="0" lvl="0" indent="0">
              <a:buNone/>
            </a:pPr>
            <a:r>
              <a:rPr lang="en-CA" sz="1700" dirty="0" smtClean="0">
                <a:solidFill>
                  <a:prstClr val="black"/>
                </a:solidFill>
                <a:latin typeface="Consolas" panose="020B0609020204030204" pitchFamily="49" charset="0"/>
                <a:cs typeface="Consolas" panose="020B0609020204030204" pitchFamily="49" charset="0"/>
              </a:rPr>
              <a:t>      </a:t>
            </a:r>
            <a:r>
              <a:rPr lang="en-CA" sz="1700" dirty="0">
                <a:solidFill>
                  <a:prstClr val="black"/>
                </a:solidFill>
                <a:latin typeface="Consolas" panose="020B0609020204030204" pitchFamily="49" charset="0"/>
                <a:cs typeface="Consolas" panose="020B0609020204030204" pitchFamily="49" charset="0"/>
              </a:rPr>
              <a:t>std::cout &lt;&lt; "The </a:t>
            </a:r>
            <a:r>
              <a:rPr lang="en-CA" sz="1700" dirty="0" smtClean="0">
                <a:solidFill>
                  <a:prstClr val="black"/>
                </a:solidFill>
                <a:latin typeface="Consolas" panose="020B0609020204030204" pitchFamily="49" charset="0"/>
                <a:cs typeface="Consolas" panose="020B0609020204030204" pitchFamily="49" charset="0"/>
              </a:rPr>
              <a:t>average </a:t>
            </a:r>
            <a:r>
              <a:rPr lang="en-CA" sz="1700" dirty="0">
                <a:solidFill>
                  <a:prstClr val="black"/>
                </a:solidFill>
                <a:latin typeface="Consolas" panose="020B0609020204030204" pitchFamily="49" charset="0"/>
                <a:cs typeface="Consolas" panose="020B0609020204030204" pitchFamily="49" charset="0"/>
              </a:rPr>
              <a:t>entry is " &lt;&lt; </a:t>
            </a:r>
            <a:r>
              <a:rPr lang="en-CA" sz="1700" dirty="0" smtClean="0">
                <a:solidFill>
                  <a:prstClr val="black"/>
                </a:solidFill>
                <a:latin typeface="Consolas" panose="020B0609020204030204" pitchFamily="49" charset="0"/>
                <a:cs typeface="Consolas" panose="020B0609020204030204" pitchFamily="49" charset="0"/>
              </a:rPr>
              <a:t>average </a:t>
            </a:r>
            <a:r>
              <a:rPr lang="en-CA" sz="1700" dirty="0">
                <a:solidFill>
                  <a:prstClr val="black"/>
                </a:solidFill>
                <a:latin typeface="Consolas" panose="020B0609020204030204" pitchFamily="49" charset="0"/>
                <a:cs typeface="Consolas" panose="020B0609020204030204" pitchFamily="49" charset="0"/>
              </a:rPr>
              <a:t>&lt;&lt; std::endl;</a:t>
            </a:r>
          </a:p>
          <a:p>
            <a:pPr marL="0" lvl="0" indent="0">
              <a:buNone/>
            </a:pPr>
            <a:endParaRPr lang="en-CA" dirty="0" smtClean="0">
              <a:solidFill>
                <a:prstClr val="black"/>
              </a:solidFill>
            </a:endParaRPr>
          </a:p>
          <a:p>
            <a:r>
              <a:rPr lang="en-CA" dirty="0" smtClean="0"/>
              <a:t>We can use an array entry exactly the same as we would any other local variable or parameter of the same type</a:t>
            </a:r>
          </a:p>
          <a:p>
            <a:pPr lvl="1"/>
            <a:r>
              <a:rPr lang="en-CA" dirty="0" smtClean="0">
                <a:solidFill>
                  <a:prstClr val="black"/>
                </a:solidFill>
              </a:rPr>
              <a:t>The entries of an array of </a:t>
            </a:r>
            <a:r>
              <a:rPr lang="en-CA" dirty="0" smtClean="0">
                <a:solidFill>
                  <a:prstClr val="black"/>
                </a:solidFill>
                <a:latin typeface="Consolas" panose="020B0609020204030204" pitchFamily="49" charset="0"/>
                <a:cs typeface="Consolas" panose="020B0609020204030204" pitchFamily="49" charset="0"/>
              </a:rPr>
              <a:t>bool</a:t>
            </a:r>
            <a:r>
              <a:rPr lang="en-CA" dirty="0" smtClean="0">
                <a:solidFill>
                  <a:prstClr val="black"/>
                </a:solidFill>
              </a:rPr>
              <a:t> can be used in logical expressions</a:t>
            </a:r>
          </a:p>
        </p:txBody>
      </p:sp>
    </p:spTree>
    <p:extLst>
      <p:ext uri="{BB962C8B-B14F-4D97-AF65-F5344CB8AC3E}">
        <p14:creationId xmlns:p14="http://schemas.microsoft.com/office/powerpoint/2010/main" val="3512773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entries</a:t>
            </a:r>
            <a:endParaRPr lang="en-CA" dirty="0"/>
          </a:p>
        </p:txBody>
      </p:sp>
      <p:sp>
        <p:nvSpPr>
          <p:cNvPr id="3" name="Content Placeholder 2"/>
          <p:cNvSpPr>
            <a:spLocks noGrp="1"/>
          </p:cNvSpPr>
          <p:nvPr>
            <p:ph idx="1"/>
          </p:nvPr>
        </p:nvSpPr>
        <p:spPr/>
        <p:txBody>
          <a:bodyPr/>
          <a:lstStyle/>
          <a:p>
            <a:r>
              <a:rPr lang="en-CA" dirty="0" smtClean="0"/>
              <a:t>We can use a for-loop to step through an array:</a:t>
            </a:r>
            <a:endParaRPr lang="en-CA" dirty="0" smtClean="0">
              <a:latin typeface="Times New Roman" panose="02020603050405020304" pitchFamily="18" charset="0"/>
              <a:cs typeface="Times New Roman" panose="02020603050405020304" pitchFamily="18" charset="0"/>
            </a:endParaRPr>
          </a:p>
          <a:p>
            <a:pPr marL="0" indent="0">
              <a:buNone/>
            </a:pPr>
            <a:r>
              <a:rPr lang="en-CA" sz="1600" dirty="0" smtClean="0">
                <a:latin typeface="Consolas" panose="020B0609020204030204" pitchFamily="49" charset="0"/>
                <a:cs typeface="Consolas" panose="020B0609020204030204" pitchFamily="49" charset="0"/>
              </a:rPr>
              <a:t>      double data[4];  // an array of 4 integers</a:t>
            </a:r>
          </a:p>
          <a:p>
            <a:pPr marL="0" indent="0">
              <a:buNone/>
            </a:pPr>
            <a:r>
              <a:rPr lang="en-CA" sz="1600" dirty="0" smtClean="0">
                <a:latin typeface="Consolas" panose="020B0609020204030204" pitchFamily="49" charset="0"/>
                <a:cs typeface="Consolas" panose="020B0609020204030204" pitchFamily="49" charset="0"/>
              </a:rPr>
              <a:t>      // Do something with the array...</a:t>
            </a: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double maximum{data[0]};</a:t>
            </a:r>
          </a:p>
          <a:p>
            <a:pPr marL="0" indent="0">
              <a:buNone/>
            </a:pPr>
            <a:r>
              <a:rPr lang="en-CA" sz="1600" dirty="0" smtClean="0">
                <a:latin typeface="Consolas" panose="020B0609020204030204" pitchFamily="49" charset="0"/>
                <a:cs typeface="Consolas" panose="020B0609020204030204" pitchFamily="49" charset="0"/>
              </a:rPr>
              <a:t>      if ( data[1] &gt; maximum ) {</a:t>
            </a: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maximum = data[1];</a:t>
            </a: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0" indent="0">
              <a:buNone/>
            </a:pPr>
            <a:r>
              <a:rPr lang="en-CA" sz="1600" dirty="0">
                <a:latin typeface="Consolas" panose="020B0609020204030204" pitchFamily="49" charset="0"/>
                <a:cs typeface="Consolas" panose="020B0609020204030204" pitchFamily="49" charset="0"/>
              </a:rPr>
              <a:t>      if ( </a:t>
            </a:r>
            <a:r>
              <a:rPr lang="en-CA" sz="1600" dirty="0" smtClean="0">
                <a:latin typeface="Consolas" panose="020B0609020204030204" pitchFamily="49" charset="0"/>
                <a:cs typeface="Consolas" panose="020B0609020204030204" pitchFamily="49" charset="0"/>
              </a:rPr>
              <a:t>data[2] </a:t>
            </a:r>
            <a:r>
              <a:rPr lang="en-CA" sz="1600" dirty="0">
                <a:latin typeface="Consolas" panose="020B0609020204030204" pitchFamily="49" charset="0"/>
                <a:cs typeface="Consolas" panose="020B0609020204030204" pitchFamily="49" charset="0"/>
              </a:rPr>
              <a:t>&gt; maximum ) {</a:t>
            </a:r>
          </a:p>
          <a:p>
            <a:pPr marL="0" indent="0">
              <a:buNone/>
            </a:pPr>
            <a:r>
              <a:rPr lang="en-CA" sz="1600" dirty="0">
                <a:latin typeface="Consolas" panose="020B0609020204030204" pitchFamily="49" charset="0"/>
                <a:cs typeface="Consolas" panose="020B0609020204030204" pitchFamily="49" charset="0"/>
              </a:rPr>
              <a:t>          maximum = </a:t>
            </a:r>
            <a:r>
              <a:rPr lang="en-CA" sz="1600" dirty="0" smtClean="0">
                <a:latin typeface="Consolas" panose="020B0609020204030204" pitchFamily="49" charset="0"/>
                <a:cs typeface="Consolas" panose="020B0609020204030204" pitchFamily="49" charset="0"/>
              </a:rPr>
              <a:t>data[2];</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p>
          <a:p>
            <a:pPr marL="0" indent="0">
              <a:buNone/>
            </a:pPr>
            <a:r>
              <a:rPr lang="en-CA" sz="1600" dirty="0">
                <a:latin typeface="Consolas" panose="020B0609020204030204" pitchFamily="49" charset="0"/>
                <a:cs typeface="Consolas" panose="020B0609020204030204" pitchFamily="49" charset="0"/>
              </a:rPr>
              <a:t>      if ( </a:t>
            </a:r>
            <a:r>
              <a:rPr lang="en-CA" sz="1600" dirty="0" smtClean="0">
                <a:latin typeface="Consolas" panose="020B0609020204030204" pitchFamily="49" charset="0"/>
                <a:cs typeface="Consolas" panose="020B0609020204030204" pitchFamily="49" charset="0"/>
              </a:rPr>
              <a:t>data[3] </a:t>
            </a:r>
            <a:r>
              <a:rPr lang="en-CA" sz="1600" dirty="0">
                <a:latin typeface="Consolas" panose="020B0609020204030204" pitchFamily="49" charset="0"/>
                <a:cs typeface="Consolas" panose="020B0609020204030204" pitchFamily="49" charset="0"/>
              </a:rPr>
              <a:t>&gt; maximum ) {</a:t>
            </a:r>
          </a:p>
          <a:p>
            <a:pPr marL="0" indent="0">
              <a:buNone/>
            </a:pPr>
            <a:r>
              <a:rPr lang="en-CA" sz="1600" dirty="0">
                <a:latin typeface="Consolas" panose="020B0609020204030204" pitchFamily="49" charset="0"/>
                <a:cs typeface="Consolas" panose="020B0609020204030204" pitchFamily="49" charset="0"/>
              </a:rPr>
              <a:t>          maximum = </a:t>
            </a:r>
            <a:r>
              <a:rPr lang="en-CA" sz="1600" dirty="0" smtClean="0">
                <a:latin typeface="Consolas" panose="020B0609020204030204" pitchFamily="49" charset="0"/>
                <a:cs typeface="Consolas" panose="020B0609020204030204" pitchFamily="49" charset="0"/>
              </a:rPr>
              <a:t>data[3];</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std::cout &lt;&lt; "The maximum entry is " &lt;&lt; maximum &lt;&lt; std::endl;</a:t>
            </a:r>
          </a:p>
          <a:p>
            <a:pPr marL="0" lvl="0" indent="0">
              <a:buNone/>
            </a:pPr>
            <a:endParaRPr lang="en-CA" sz="1800" dirty="0" smtClean="0">
              <a:solidFill>
                <a:prstClr val="black"/>
              </a:solidFill>
            </a:endParaRPr>
          </a:p>
        </p:txBody>
      </p:sp>
    </p:spTree>
    <p:extLst>
      <p:ext uri="{BB962C8B-B14F-4D97-AF65-F5344CB8AC3E}">
        <p14:creationId xmlns:p14="http://schemas.microsoft.com/office/powerpoint/2010/main" val="2442114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entry assignment</a:t>
            </a:r>
            <a:endParaRPr lang="en-CA" dirty="0"/>
          </a:p>
        </p:txBody>
      </p:sp>
      <p:sp>
        <p:nvSpPr>
          <p:cNvPr id="3" name="Content Placeholder 2"/>
          <p:cNvSpPr>
            <a:spLocks noGrp="1"/>
          </p:cNvSpPr>
          <p:nvPr>
            <p:ph idx="1"/>
          </p:nvPr>
        </p:nvSpPr>
        <p:spPr/>
        <p:txBody>
          <a:bodyPr/>
          <a:lstStyle/>
          <a:p>
            <a:r>
              <a:rPr lang="en-CA" dirty="0" smtClean="0"/>
              <a:t>Each of the ten entries of this array can be assigned a value</a:t>
            </a:r>
            <a:endParaRPr lang="en-CA" dirty="0" smtClean="0">
              <a:latin typeface="Times New Roman" panose="02020603050405020304" pitchFamily="18" charset="0"/>
              <a:cs typeface="Times New Roman" panose="02020603050405020304" pitchFamily="18"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temperature[10]{}; // an array of 10 integers</a:t>
            </a:r>
          </a:p>
          <a:p>
            <a:pPr lvl="0"/>
            <a:endParaRPr lang="en-CA" dirty="0" smtClean="0">
              <a:solidFill>
                <a:prstClr val="black"/>
              </a:solidFill>
            </a:endParaRPr>
          </a:p>
          <a:p>
            <a:pPr lvl="0"/>
            <a:r>
              <a:rPr lang="en-CA" dirty="0" smtClean="0">
                <a:solidFill>
                  <a:prstClr val="black"/>
                </a:solidFill>
              </a:rPr>
              <a:t>The entries are accessed or manipulated like local variables by using an </a:t>
            </a:r>
            <a:r>
              <a:rPr lang="en-CA" i="1" dirty="0" smtClean="0">
                <a:solidFill>
                  <a:prstClr val="black"/>
                </a:solidFill>
              </a:rPr>
              <a:t>index</a:t>
            </a:r>
            <a:r>
              <a:rPr lang="en-CA" dirty="0">
                <a:solidFill>
                  <a:prstClr val="black"/>
                </a:solidFill>
              </a:rPr>
              <a:t> </a:t>
            </a:r>
            <a:r>
              <a:rPr lang="en-CA" dirty="0" smtClean="0">
                <a:solidFill>
                  <a:prstClr val="black"/>
                </a:solidFill>
              </a:rPr>
              <a:t>(an integer from </a:t>
            </a:r>
            <a:r>
              <a:rPr lang="en-CA" dirty="0" smtClean="0">
                <a:solidFill>
                  <a:prstClr val="black"/>
                </a:solidFill>
                <a:latin typeface="Consolas" panose="020B0609020204030204" pitchFamily="49" charset="0"/>
                <a:cs typeface="Consolas" panose="020B0609020204030204" pitchFamily="49" charset="0"/>
              </a:rPr>
              <a:t>0</a:t>
            </a:r>
            <a:r>
              <a:rPr lang="en-CA" dirty="0" smtClean="0">
                <a:solidFill>
                  <a:prstClr val="black"/>
                </a:solidFill>
              </a:rPr>
              <a:t> to one less than the capacity):</a:t>
            </a:r>
            <a:endParaRPr lang="en-CA" dirty="0" smtClean="0">
              <a:solidFill>
                <a:prstClr val="black"/>
              </a:solidFill>
            </a:endParaRPr>
          </a:p>
          <a:p>
            <a:pPr marL="0" indent="0">
              <a:buNone/>
            </a:pPr>
            <a:r>
              <a:rPr lang="en-CA" dirty="0" smtClean="0">
                <a:latin typeface="Consolas" panose="020B0609020204030204" pitchFamily="49" charset="0"/>
                <a:cs typeface="Consolas" panose="020B0609020204030204" pitchFamily="49" charset="0"/>
              </a:rPr>
              <a:t>	temperature[0] = 32;</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temperature[1]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35;</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temperature[2] </a:t>
            </a:r>
            <a:r>
              <a:rPr lang="en-CA" dirty="0">
                <a:latin typeface="Consolas" panose="020B0609020204030204" pitchFamily="49" charset="0"/>
                <a:cs typeface="Consolas" panose="020B0609020204030204" pitchFamily="49" charset="0"/>
              </a:rPr>
              <a:t>= 35</a:t>
            </a:r>
            <a:r>
              <a:rPr lang="en-CA" dirty="0" smtClean="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temperature[9] = 31</a:t>
            </a:r>
            <a:r>
              <a:rPr lang="en-CA" dirty="0" smtClean="0">
                <a:latin typeface="Consolas" panose="020B0609020204030204" pitchFamily="49" charset="0"/>
                <a:cs typeface="Consolas" panose="020B0609020204030204" pitchFamily="49" charset="0"/>
              </a:rPr>
              <a:t>;      // 9 == (10 - 1)</a:t>
            </a:r>
            <a:endParaRPr lang="en-CA" dirty="0">
              <a:latin typeface="Consolas" panose="020B0609020204030204" pitchFamily="49" charset="0"/>
              <a:cs typeface="Consolas" panose="020B0609020204030204" pitchFamily="49" charset="0"/>
            </a:endParaRPr>
          </a:p>
          <a:p>
            <a:pPr marL="0" lvl="0" indent="0">
              <a:buNone/>
            </a:pPr>
            <a:endParaRPr lang="en-CA" dirty="0" smtClean="0">
              <a:solidFill>
                <a:prstClr val="black"/>
              </a:solidFill>
            </a:endParaRPr>
          </a:p>
          <a:p>
            <a:pPr marL="0" lvl="0" indent="0" algn="ctr">
              <a:buNone/>
            </a:pPr>
            <a:r>
              <a:rPr lang="en-CA" dirty="0" smtClean="0">
                <a:solidFill>
                  <a:srgbClr val="FF0000"/>
                </a:solidFill>
              </a:rPr>
              <a:t>The indices for an array of capacity </a:t>
            </a:r>
            <a:r>
              <a:rPr lang="en-CA" i="1" dirty="0" smtClean="0">
                <a:solidFill>
                  <a:srgbClr val="FF0000"/>
                </a:solidFill>
                <a:latin typeface="Times New Roman" panose="02020603050405020304" pitchFamily="18" charset="0"/>
                <a:cs typeface="Times New Roman" panose="02020603050405020304" pitchFamily="18" charset="0"/>
              </a:rPr>
              <a:t>n</a:t>
            </a:r>
            <a:r>
              <a:rPr lang="en-CA" dirty="0" smtClean="0">
                <a:solidFill>
                  <a:srgbClr val="FF0000"/>
                </a:solidFill>
              </a:rPr>
              <a:t> go from </a:t>
            </a:r>
            <a:r>
              <a:rPr lang="en-CA" dirty="0" smtClean="0">
                <a:solidFill>
                  <a:srgbClr val="FF0000"/>
                </a:solidFill>
                <a:latin typeface="Consolas" panose="020B0609020204030204" pitchFamily="49" charset="0"/>
                <a:cs typeface="Consolas" panose="020B0609020204030204" pitchFamily="49" charset="0"/>
              </a:rPr>
              <a:t>0</a:t>
            </a:r>
            <a:r>
              <a:rPr lang="en-CA" dirty="0" smtClean="0">
                <a:solidFill>
                  <a:srgbClr val="FF0000"/>
                </a:solidFill>
              </a:rPr>
              <a:t> to </a:t>
            </a:r>
            <a:r>
              <a:rPr lang="en-CA" dirty="0" smtClean="0">
                <a:solidFill>
                  <a:srgbClr val="FF0000"/>
                </a:solidFill>
                <a:latin typeface="Consolas" panose="020B0609020204030204" pitchFamily="49" charset="0"/>
                <a:cs typeface="Consolas" panose="020B0609020204030204" pitchFamily="49" charset="0"/>
              </a:rPr>
              <a:t>n - 1</a:t>
            </a:r>
            <a:endParaRPr lang="en-CA" dirty="0">
              <a:solidFill>
                <a:srgbClr val="FF0000"/>
              </a:solidFill>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328428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properties</a:t>
            </a:r>
            <a:endParaRPr lang="en-CA" dirty="0"/>
          </a:p>
        </p:txBody>
      </p:sp>
      <p:sp>
        <p:nvSpPr>
          <p:cNvPr id="3" name="Content Placeholder 2"/>
          <p:cNvSpPr>
            <a:spLocks noGrp="1"/>
          </p:cNvSpPr>
          <p:nvPr>
            <p:ph idx="1"/>
          </p:nvPr>
        </p:nvSpPr>
        <p:spPr/>
        <p:txBody>
          <a:bodyPr/>
          <a:lstStyle/>
          <a:p>
            <a:r>
              <a:rPr lang="en-CA" dirty="0" smtClean="0"/>
              <a:t>Like other local variables:</a:t>
            </a:r>
          </a:p>
          <a:p>
            <a:pPr lvl="1"/>
            <a:r>
              <a:rPr lang="en-CA" dirty="0" smtClean="0"/>
              <a:t>Arrays go out of scope</a:t>
            </a:r>
          </a:p>
          <a:p>
            <a:pPr lvl="1"/>
            <a:r>
              <a:rPr lang="en-CA" dirty="0" smtClean="0"/>
              <a:t>May or may not be initialized</a:t>
            </a:r>
          </a:p>
          <a:p>
            <a:pPr lvl="1"/>
            <a:endParaRPr lang="en-CA" dirty="0"/>
          </a:p>
          <a:p>
            <a:r>
              <a:rPr lang="en-CA" dirty="0" smtClean="0"/>
              <a:t>An array of </a:t>
            </a:r>
            <a:r>
              <a:rPr lang="en-CA" dirty="0" smtClean="0">
                <a:latin typeface="Consolas" panose="020B0609020204030204" pitchFamily="49" charset="0"/>
                <a:cs typeface="Consolas" panose="020B0609020204030204" pitchFamily="49" charset="0"/>
              </a:rPr>
              <a:t>double</a:t>
            </a:r>
            <a:r>
              <a:rPr lang="en-CA" dirty="0" smtClean="0"/>
              <a:t> is not a </a:t>
            </a:r>
            <a:r>
              <a:rPr lang="en-CA" dirty="0" smtClean="0">
                <a:latin typeface="Consolas" panose="020B0609020204030204" pitchFamily="49" charset="0"/>
                <a:cs typeface="Consolas" panose="020B0609020204030204" pitchFamily="49" charset="0"/>
              </a:rPr>
              <a:t>double</a:t>
            </a:r>
          </a:p>
          <a:p>
            <a:pPr lvl="1"/>
            <a:r>
              <a:rPr lang="en-CA" dirty="0" smtClean="0"/>
              <a:t>Suppose we declare:</a:t>
            </a:r>
          </a:p>
          <a:p>
            <a:pPr marL="457200" lvl="1" indent="0">
              <a:buNone/>
            </a:pPr>
            <a:r>
              <a:rPr lang="en-CA" dirty="0" smtClean="0"/>
              <a:t>	      </a:t>
            </a:r>
            <a:r>
              <a:rPr lang="en-CA" dirty="0" smtClean="0">
                <a:latin typeface="Consolas" panose="020B0609020204030204" pitchFamily="49" charset="0"/>
                <a:cs typeface="Consolas" panose="020B0609020204030204" pitchFamily="49" charset="0"/>
              </a:rPr>
              <a:t>double data[10]{};</a:t>
            </a:r>
            <a:endParaRPr lang="en-CA" dirty="0"/>
          </a:p>
          <a:p>
            <a:pPr lvl="2"/>
            <a:r>
              <a:rPr lang="en-CA" dirty="0" smtClean="0"/>
              <a:t>You can use </a:t>
            </a:r>
            <a:r>
              <a:rPr lang="en-CA" dirty="0" smtClean="0">
                <a:latin typeface="Consolas" panose="020B0609020204030204" pitchFamily="49" charset="0"/>
                <a:cs typeface="Consolas" panose="020B0609020204030204" pitchFamily="49" charset="0"/>
              </a:rPr>
              <a:t>data[3]</a:t>
            </a:r>
            <a:r>
              <a:rPr lang="en-CA" dirty="0" smtClean="0"/>
              <a:t> in an arithmetic expression</a:t>
            </a:r>
          </a:p>
          <a:p>
            <a:pPr lvl="2"/>
            <a:r>
              <a:rPr lang="en-CA" dirty="0" smtClean="0"/>
              <a:t>You cannot use </a:t>
            </a:r>
            <a:r>
              <a:rPr lang="en-CA" dirty="0" smtClean="0">
                <a:latin typeface="Consolas" panose="020B0609020204030204" pitchFamily="49" charset="0"/>
                <a:cs typeface="Consolas" panose="020B0609020204030204" pitchFamily="49" charset="0"/>
              </a:rPr>
              <a:t>data</a:t>
            </a:r>
            <a:r>
              <a:rPr lang="en-CA" dirty="0"/>
              <a:t> in an arithmetic expression</a:t>
            </a:r>
            <a:endParaRPr lang="en-CA" dirty="0" smtClean="0"/>
          </a:p>
          <a:p>
            <a:pPr lvl="1"/>
            <a:endParaRPr lang="en-CA" dirty="0" smtClean="0"/>
          </a:p>
          <a:p>
            <a:pPr lvl="1"/>
            <a:r>
              <a:rPr lang="en-CA" dirty="0"/>
              <a:t>Suppose we declare:</a:t>
            </a:r>
          </a:p>
          <a:p>
            <a:pPr marL="457200" lvl="1" indent="0">
              <a:buNone/>
            </a:pPr>
            <a:r>
              <a:rPr lang="en-CA" dirty="0"/>
              <a:t>	      </a:t>
            </a:r>
            <a:r>
              <a:rPr lang="en-CA" dirty="0" smtClean="0">
                <a:latin typeface="Consolas" panose="020B0609020204030204" pitchFamily="49" charset="0"/>
                <a:cs typeface="Consolas" panose="020B0609020204030204" pitchFamily="49" charset="0"/>
              </a:rPr>
              <a:t>bool flags[5]{};</a:t>
            </a:r>
            <a:endParaRPr lang="en-CA" dirty="0"/>
          </a:p>
          <a:p>
            <a:pPr lvl="2"/>
            <a:r>
              <a:rPr lang="en-CA" dirty="0"/>
              <a:t>You can use </a:t>
            </a:r>
            <a:r>
              <a:rPr lang="en-CA" dirty="0" smtClean="0">
                <a:latin typeface="Consolas" panose="020B0609020204030204" pitchFamily="49" charset="0"/>
                <a:cs typeface="Consolas" panose="020B0609020204030204" pitchFamily="49" charset="0"/>
              </a:rPr>
              <a:t>flags[2]</a:t>
            </a:r>
            <a:r>
              <a:rPr lang="en-CA" dirty="0" smtClean="0"/>
              <a:t> </a:t>
            </a:r>
            <a:r>
              <a:rPr lang="en-CA" dirty="0"/>
              <a:t>in </a:t>
            </a:r>
            <a:r>
              <a:rPr lang="en-CA" dirty="0" smtClean="0"/>
              <a:t>a logical expression</a:t>
            </a:r>
            <a:endParaRPr lang="en-CA" dirty="0"/>
          </a:p>
          <a:p>
            <a:pPr lvl="2"/>
            <a:r>
              <a:rPr lang="en-CA" dirty="0"/>
              <a:t>You cannot use </a:t>
            </a:r>
            <a:r>
              <a:rPr lang="en-CA" dirty="0" smtClean="0">
                <a:latin typeface="Consolas" panose="020B0609020204030204" pitchFamily="49" charset="0"/>
                <a:cs typeface="Consolas" panose="020B0609020204030204" pitchFamily="49" charset="0"/>
              </a:rPr>
              <a:t>flags</a:t>
            </a:r>
            <a:r>
              <a:rPr lang="en-CA" dirty="0"/>
              <a:t> in a logical expression</a:t>
            </a:r>
          </a:p>
          <a:p>
            <a:pPr lvl="1"/>
            <a:endParaRPr lang="en-CA" dirty="0" smtClean="0"/>
          </a:p>
        </p:txBody>
      </p:sp>
    </p:spTree>
    <p:extLst>
      <p:ext uri="{BB962C8B-B14F-4D97-AF65-F5344CB8AC3E}">
        <p14:creationId xmlns:p14="http://schemas.microsoft.com/office/powerpoint/2010/main" val="4290381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limitations of variables</a:t>
            </a:r>
          </a:p>
          <a:p>
            <a:pPr lvl="1"/>
            <a:r>
              <a:rPr lang="en-CA" dirty="0" smtClean="0"/>
              <a:t>Introduce arrays</a:t>
            </a:r>
          </a:p>
          <a:p>
            <a:pPr lvl="1"/>
            <a:r>
              <a:rPr lang="en-CA" dirty="0" smtClean="0"/>
              <a:t>Describe their design and use</a:t>
            </a:r>
          </a:p>
          <a:p>
            <a:pPr lvl="1"/>
            <a:r>
              <a:rPr lang="en-CA" dirty="0" smtClean="0"/>
              <a:t>Consider all the consequences of using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through an array</a:t>
            </a:r>
            <a:endParaRPr lang="en-CA" dirty="0"/>
          </a:p>
        </p:txBody>
      </p:sp>
      <p:sp>
        <p:nvSpPr>
          <p:cNvPr id="3" name="Content Placeholder 2"/>
          <p:cNvSpPr>
            <a:spLocks noGrp="1"/>
          </p:cNvSpPr>
          <p:nvPr>
            <p:ph idx="1"/>
          </p:nvPr>
        </p:nvSpPr>
        <p:spPr/>
        <p:txBody>
          <a:bodyPr/>
          <a:lstStyle/>
          <a:p>
            <a:r>
              <a:rPr lang="en-CA" dirty="0" smtClean="0"/>
              <a:t>Alternatively, we can loop through an array:</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dirty="0" smtClean="0">
                <a:latin typeface="Consolas" panose="020B0609020204030204" pitchFamily="49" charset="0"/>
                <a:cs typeface="Consolas" panose="020B0609020204030204" pitchFamily="49" charset="0"/>
              </a:rPr>
              <a:t>    double data[4]{25.23, 27.59, 28.10, 28.86};</a:t>
            </a:r>
            <a:endParaRPr lang="en-CA" dirty="0">
              <a:latin typeface="Consolas" panose="020B0609020204030204" pitchFamily="49" charset="0"/>
              <a:cs typeface="Consolas" panose="020B0609020204030204" pitchFamily="49" charset="0"/>
            </a:endParaRP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for ( </a:t>
            </a:r>
            <a:r>
              <a:rPr lang="en-CA" b="1" i="1" dirty="0" smtClean="0">
                <a:latin typeface="Consolas" panose="020B0609020204030204" pitchFamily="49" charset="0"/>
                <a:cs typeface="Consolas" panose="020B0609020204030204" pitchFamily="49" charset="0"/>
              </a:rPr>
              <a:t>typename</a:t>
            </a:r>
            <a:r>
              <a:rPr lang="en-CA" b="1" dirty="0" smtClean="0">
                <a:latin typeface="Consolas" panose="020B0609020204030204" pitchFamily="49" charset="0"/>
                <a:cs typeface="Consolas" panose="020B0609020204030204" pitchFamily="49" charset="0"/>
              </a:rPr>
              <a:t> k{0}; k &lt; 4; ++k )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latin typeface="Consolas" panose="020B0609020204030204" pitchFamily="49" charset="0"/>
                <a:cs typeface="Consolas" panose="020B0609020204030204" pitchFamily="49" charset="0"/>
              </a:rPr>
              <a:t>data[k]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
        <p:nvSpPr>
          <p:cNvPr id="5" name="Oval 4"/>
          <p:cNvSpPr/>
          <p:nvPr/>
        </p:nvSpPr>
        <p:spPr>
          <a:xfrm>
            <a:off x="2642768" y="2865710"/>
            <a:ext cx="108012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endCxn id="5" idx="5"/>
          </p:cNvCxnSpPr>
          <p:nvPr/>
        </p:nvCxnSpPr>
        <p:spPr>
          <a:xfrm flipH="1" flipV="1">
            <a:off x="3564708" y="3357411"/>
            <a:ext cx="2460704" cy="1956571"/>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9080" y="5256722"/>
            <a:ext cx="3882794" cy="923330"/>
          </a:xfrm>
          <a:prstGeom prst="rect">
            <a:avLst/>
          </a:prstGeom>
          <a:noFill/>
        </p:spPr>
        <p:txBody>
          <a:bodyPr wrap="none" rtlCol="0">
            <a:spAutoFit/>
          </a:bodyPr>
          <a:lstStyle/>
          <a:p>
            <a:r>
              <a:rPr lang="en-CA" dirty="0" smtClean="0">
                <a:solidFill>
                  <a:srgbClr val="FF0000"/>
                </a:solidFill>
                <a:latin typeface="Georgia" panose="02040502050405020303" pitchFamily="18" charset="0"/>
              </a:rPr>
              <a:t>Question: what type for the index </a:t>
            </a:r>
            <a:r>
              <a:rPr lang="en-CA" dirty="0" smtClean="0">
                <a:solidFill>
                  <a:srgbClr val="FF0000"/>
                </a:solidFill>
                <a:latin typeface="Consolas" panose="020B0609020204030204" pitchFamily="49" charset="0"/>
                <a:cs typeface="Consolas" panose="020B0609020204030204" pitchFamily="49" charset="0"/>
              </a:rPr>
              <a:t>k</a:t>
            </a:r>
            <a:r>
              <a:rPr lang="en-CA" dirty="0" smtClean="0">
                <a:solidFill>
                  <a:srgbClr val="FF0000"/>
                </a:solidFill>
                <a:latin typeface="Georgia" panose="02040502050405020303" pitchFamily="18" charset="0"/>
              </a:rPr>
              <a: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int?</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unsigned int?</a:t>
            </a:r>
            <a:endParaRPr lang="en-CA"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991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through an array</a:t>
            </a:r>
            <a:endParaRPr lang="en-CA" dirty="0"/>
          </a:p>
        </p:txBody>
      </p:sp>
      <p:sp>
        <p:nvSpPr>
          <p:cNvPr id="3" name="Content Placeholder 2"/>
          <p:cNvSpPr>
            <a:spLocks noGrp="1"/>
          </p:cNvSpPr>
          <p:nvPr>
            <p:ph idx="1"/>
          </p:nvPr>
        </p:nvSpPr>
        <p:spPr/>
        <p:txBody>
          <a:bodyPr/>
          <a:lstStyle/>
          <a:p>
            <a:r>
              <a:rPr lang="en-CA" dirty="0" smtClean="0"/>
              <a:t>Problem: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u</a:t>
            </a:r>
            <a:r>
              <a:rPr lang="en-CA" dirty="0" smtClean="0">
                <a:latin typeface="Consolas" panose="020B0609020204030204" pitchFamily="49" charset="0"/>
                <a:cs typeface="Consolas" panose="020B0609020204030204" pitchFamily="49" charset="0"/>
              </a:rPr>
              <a:t>nsigned int'</a:t>
            </a:r>
            <a:r>
              <a:rPr lang="en-CA" dirty="0" smtClean="0"/>
              <a:t> is </a:t>
            </a:r>
            <a:r>
              <a:rPr lang="en-CA" dirty="0" smtClean="0">
                <a:latin typeface="Times New Roman" panose="02020603050405020304" pitchFamily="18" charset="0"/>
                <a:cs typeface="Times New Roman" panose="02020603050405020304" pitchFamily="18" charset="0"/>
              </a:rPr>
              <a:t>4 bytes</a:t>
            </a:r>
          </a:p>
          <a:p>
            <a:pPr lvl="1"/>
            <a:r>
              <a:rPr lang="en-CA" dirty="0" smtClean="0"/>
              <a:t>The largest index it can store is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32</a:t>
            </a:r>
            <a:r>
              <a:rPr lang="en-CA" dirty="0" smtClean="0">
                <a:latin typeface="Times New Roman" panose="02020603050405020304" pitchFamily="18" charset="0"/>
                <a:cs typeface="Times New Roman" panose="02020603050405020304" pitchFamily="18" charset="0"/>
              </a:rPr>
              <a:t> – 1</a:t>
            </a:r>
            <a:endParaRPr lang="en-CA" dirty="0" smtClean="0"/>
          </a:p>
          <a:p>
            <a:pPr lvl="1"/>
            <a:r>
              <a:rPr lang="en-CA" dirty="0" smtClean="0"/>
              <a:t>On a 64-bit processors, arrays can have a capacity as large as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64</a:t>
            </a:r>
          </a:p>
          <a:p>
            <a:pPr lvl="1"/>
            <a:endParaRPr lang="en-CA" baseline="30000" dirty="0">
              <a:latin typeface="Times New Roman" panose="02020603050405020304" pitchFamily="18" charset="0"/>
              <a:cs typeface="Times New Roman" panose="02020603050405020304" pitchFamily="18" charset="0"/>
            </a:endParaRPr>
          </a:p>
          <a:p>
            <a:r>
              <a:rPr lang="en-CA" dirty="0" smtClean="0"/>
              <a:t>Solution: Use </a:t>
            </a:r>
            <a:r>
              <a:rPr lang="en-CA" dirty="0">
                <a:latin typeface="Consolas" panose="020B0609020204030204" pitchFamily="49" charset="0"/>
                <a:cs typeface="Consolas" panose="020B0609020204030204" pitchFamily="49" charset="0"/>
              </a:rPr>
              <a:t>'unsigned </a:t>
            </a:r>
            <a:r>
              <a:rPr lang="en-CA" dirty="0" smtClean="0">
                <a:latin typeface="Consolas" panose="020B0609020204030204" pitchFamily="49" charset="0"/>
                <a:cs typeface="Consolas" panose="020B0609020204030204" pitchFamily="49" charset="0"/>
              </a:rPr>
              <a:t>long'</a:t>
            </a:r>
            <a:r>
              <a:rPr lang="en-CA" dirty="0" smtClean="0"/>
              <a:t>?</a:t>
            </a:r>
          </a:p>
          <a:p>
            <a:pPr lvl="1"/>
            <a:r>
              <a:rPr lang="en-CA" dirty="0" smtClean="0"/>
              <a:t>Real solution: It depends on your processor…</a:t>
            </a:r>
          </a:p>
          <a:p>
            <a:pPr marL="0" indent="0">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402892038"/>
              </p:ext>
            </p:extLst>
          </p:nvPr>
        </p:nvGraphicFramePr>
        <p:xfrm>
          <a:off x="1259632" y="3789040"/>
          <a:ext cx="6096000" cy="2123440"/>
        </p:xfrm>
        <a:graphic>
          <a:graphicData uri="http://schemas.openxmlformats.org/drawingml/2006/table">
            <a:tbl>
              <a:tblPr>
                <a:tableStyleId>{5C22544A-7EE6-4342-B048-85BDC9FD1C3A}</a:tableStyleId>
              </a:tblPr>
              <a:tblGrid>
                <a:gridCol w="2032000"/>
                <a:gridCol w="2032000"/>
                <a:gridCol w="2032000"/>
              </a:tblGrid>
              <a:tr h="370840">
                <a:tc>
                  <a:txBody>
                    <a:bodyPr/>
                    <a:lstStyle/>
                    <a:p>
                      <a:pPr algn="ctr"/>
                      <a:r>
                        <a:rPr lang="en-CA" b="1" dirty="0" smtClean="0">
                          <a:latin typeface="Georgia" panose="02040502050405020303" pitchFamily="18" charset="0"/>
                        </a:rPr>
                        <a:t>Register</a:t>
                      </a:r>
                      <a:r>
                        <a:rPr lang="en-CA" b="1" baseline="0" dirty="0" smtClean="0">
                          <a:latin typeface="Georgia" panose="02040502050405020303" pitchFamily="18" charset="0"/>
                        </a:rPr>
                        <a:t> size</a:t>
                      </a:r>
                    </a:p>
                    <a:p>
                      <a:pPr algn="ctr"/>
                      <a:r>
                        <a:rPr lang="en-CA" b="1" baseline="0" dirty="0" smtClean="0">
                          <a:latin typeface="Georgia" panose="02040502050405020303" pitchFamily="18" charset="0"/>
                        </a:rPr>
                        <a:t>(bits)</a:t>
                      </a:r>
                      <a:endParaRPr lang="en-CA" b="1" dirty="0">
                        <a:latin typeface="Georgia" panose="02040502050405020303"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b="1" dirty="0" smtClean="0">
                          <a:latin typeface="Georgia" panose="02040502050405020303" pitchFamily="18" charset="0"/>
                        </a:rPr>
                        <a:t>Maximum array capacity</a:t>
                      </a:r>
                      <a:endParaRPr lang="en-CA" b="1" dirty="0">
                        <a:latin typeface="Georgia" panose="02040502050405020303"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b="1" dirty="0" smtClean="0">
                          <a:latin typeface="Georgia" panose="02040502050405020303" pitchFamily="18" charset="0"/>
                        </a:rPr>
                        <a:t>Appropriate type</a:t>
                      </a:r>
                      <a:endParaRPr lang="en-CA" b="1" dirty="0">
                        <a:latin typeface="Georgia" panose="02040502050405020303"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CA" dirty="0" smtClean="0">
                          <a:latin typeface="Times New Roman" panose="02020603050405020304" pitchFamily="18" charset="0"/>
                          <a:cs typeface="Times New Roman" panose="02020603050405020304" pitchFamily="18" charset="0"/>
                        </a:rPr>
                        <a:t>64</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64</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unsigned long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algn="ctr"/>
                      <a:r>
                        <a:rPr lang="en-CA" dirty="0" smtClean="0">
                          <a:latin typeface="Times New Roman" panose="02020603050405020304" pitchFamily="18" charset="0"/>
                          <a:cs typeface="Times New Roman" panose="02020603050405020304" pitchFamily="18" charset="0"/>
                        </a:rPr>
                        <a:t>32</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32</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unsigned int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CA"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unsigned</a:t>
                      </a:r>
                      <a:r>
                        <a:rPr lang="en-CA" baseline="0" dirty="0" smtClean="0">
                          <a:latin typeface="Consolas" panose="020B0609020204030204" pitchFamily="49" charset="0"/>
                          <a:cs typeface="Consolas" panose="020B0609020204030204" pitchFamily="49" charset="0"/>
                        </a:rPr>
                        <a:t> short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CA" dirty="0" smtClean="0">
                          <a:latin typeface="Times New Roman" panose="02020603050405020304" pitchFamily="18" charset="0"/>
                          <a:cs typeface="Times New Roman" panose="02020603050405020304" pitchFamily="18" charset="0"/>
                        </a:rPr>
                        <a:t>  8</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8  </a:t>
                      </a:r>
                      <a:endParaRPr lang="en-CA"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unsigned char</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36144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through an array</a:t>
            </a:r>
            <a:endParaRPr lang="en-CA" dirty="0"/>
          </a:p>
        </p:txBody>
      </p:sp>
      <p:sp>
        <p:nvSpPr>
          <p:cNvPr id="3" name="Content Placeholder 2"/>
          <p:cNvSpPr>
            <a:spLocks noGrp="1"/>
          </p:cNvSpPr>
          <p:nvPr>
            <p:ph idx="1"/>
          </p:nvPr>
        </p:nvSpPr>
        <p:spPr/>
        <p:txBody>
          <a:bodyPr/>
          <a:lstStyle/>
          <a:p>
            <a:r>
              <a:rPr lang="en-CA" dirty="0" smtClean="0"/>
              <a:t>Your compiler has a solution:</a:t>
            </a:r>
          </a:p>
          <a:p>
            <a:pPr lvl="1"/>
            <a:r>
              <a:rPr lang="en-CA" dirty="0" smtClean="0"/>
              <a:t>Your compiler is written for a specific processor</a:t>
            </a:r>
          </a:p>
          <a:p>
            <a:pPr lvl="1"/>
            <a:r>
              <a:rPr lang="en-CA" dirty="0" smtClean="0"/>
              <a:t>It is aware of the specifications of your processor</a:t>
            </a:r>
          </a:p>
          <a:p>
            <a:pPr lvl="1"/>
            <a:r>
              <a:rPr lang="en-CA" dirty="0" smtClean="0"/>
              <a:t>The standard library has a specific type just for array capacities and indices:</a:t>
            </a:r>
          </a:p>
          <a:p>
            <a:pPr marL="457200" lvl="1" indent="0" algn="ctr">
              <a:buNone/>
            </a:pPr>
            <a:r>
              <a:rPr lang="en-CA" b="1" dirty="0" smtClean="0">
                <a:latin typeface="Consolas" panose="020B0609020204030204" pitchFamily="49" charset="0"/>
                <a:cs typeface="Consolas" panose="020B0609020204030204" pitchFamily="49" charset="0"/>
              </a:rPr>
              <a:t>std::size_t</a:t>
            </a:r>
          </a:p>
          <a:p>
            <a:pPr lvl="0"/>
            <a:endParaRPr lang="en-CA" dirty="0" smtClean="0">
              <a:solidFill>
                <a:prstClr val="black"/>
              </a:solidFill>
            </a:endParaRPr>
          </a:p>
          <a:p>
            <a:pPr lvl="0"/>
            <a:r>
              <a:rPr lang="en-CA" dirty="0" smtClean="0">
                <a:solidFill>
                  <a:prstClr val="black"/>
                </a:solidFill>
              </a:rPr>
              <a:t>Most non-built-in types are identified with a trailing </a:t>
            </a:r>
            <a:r>
              <a:rPr lang="en-CA" b="1" dirty="0" smtClean="0">
                <a:solidFill>
                  <a:prstClr val="black"/>
                </a:solidFill>
                <a:latin typeface="Consolas" panose="020B0609020204030204" pitchFamily="49" charset="0"/>
                <a:cs typeface="Consolas" panose="020B0609020204030204" pitchFamily="49" charset="0"/>
              </a:rPr>
              <a:t>_t</a:t>
            </a:r>
          </a:p>
          <a:p>
            <a:r>
              <a:rPr lang="en-CA" dirty="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size_t</a:t>
            </a:r>
            <a:r>
              <a:rPr lang="en-CA" dirty="0" smtClean="0">
                <a:solidFill>
                  <a:prstClr val="black"/>
                </a:solidFill>
              </a:rPr>
              <a:t> is an unsigned integer type:</a:t>
            </a:r>
          </a:p>
          <a:p>
            <a:pPr lvl="1"/>
            <a:r>
              <a:rPr lang="en-CA" dirty="0" smtClean="0">
                <a:solidFill>
                  <a:prstClr val="black"/>
                </a:solidFill>
              </a:rPr>
              <a:t>On a 64-bit processor, it will be 8 bytes</a:t>
            </a:r>
          </a:p>
          <a:p>
            <a:pPr lvl="1"/>
            <a:r>
              <a:rPr lang="en-CA" dirty="0" smtClean="0">
                <a:solidFill>
                  <a:prstClr val="black"/>
                </a:solidFill>
              </a:rPr>
              <a:t>On a 16-bit processor, it will be 2 bytes</a:t>
            </a:r>
            <a:endParaRPr lang="en-CA" dirty="0">
              <a:solidFill>
                <a:prstClr val="black"/>
              </a:solidFill>
            </a:endParaRPr>
          </a:p>
          <a:p>
            <a:pPr marL="0" indent="0">
              <a:buNone/>
            </a:pPr>
            <a:endParaRPr lang="en-CA" dirty="0"/>
          </a:p>
        </p:txBody>
      </p:sp>
    </p:spTree>
    <p:extLst>
      <p:ext uri="{BB962C8B-B14F-4D97-AF65-F5344CB8AC3E}">
        <p14:creationId xmlns:p14="http://schemas.microsoft.com/office/powerpoint/2010/main" val="4242782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through an array</a:t>
            </a:r>
            <a:endParaRPr lang="en-CA" dirty="0"/>
          </a:p>
        </p:txBody>
      </p:sp>
      <p:sp>
        <p:nvSpPr>
          <p:cNvPr id="3" name="Content Placeholder 2"/>
          <p:cNvSpPr>
            <a:spLocks noGrp="1"/>
          </p:cNvSpPr>
          <p:nvPr>
            <p:ph idx="1"/>
          </p:nvPr>
        </p:nvSpPr>
        <p:spPr/>
        <p:txBody>
          <a:bodyPr/>
          <a:lstStyle/>
          <a:p>
            <a:r>
              <a:rPr lang="en-CA" dirty="0" smtClean="0"/>
              <a:t>Thus, we can loop through the array as follows:</a:t>
            </a:r>
          </a:p>
          <a:p>
            <a:pPr marL="857250" lvl="2" indent="0">
              <a:buNone/>
            </a:pPr>
            <a:r>
              <a:rPr lang="en-CA" dirty="0">
                <a:latin typeface="Consolas" panose="020B0609020204030204" pitchFamily="49" charset="0"/>
                <a:cs typeface="Consolas" panose="020B0609020204030204" pitchFamily="49" charset="0"/>
              </a:rPr>
              <a:t>int main() {</a:t>
            </a:r>
          </a:p>
          <a:p>
            <a:pPr marL="857250" lvl="2" indent="0">
              <a:buNone/>
            </a:pPr>
            <a:r>
              <a:rPr lang="en-CA" dirty="0" smtClean="0">
                <a:latin typeface="Consolas" panose="020B0609020204030204" pitchFamily="49" charset="0"/>
                <a:cs typeface="Consolas" panose="020B0609020204030204" pitchFamily="49" charset="0"/>
              </a:rPr>
              <a:t>    double data[4]{25.23, 27.59, 28.10, 28.86};</a:t>
            </a:r>
            <a:endParaRPr lang="en-CA" dirty="0">
              <a:latin typeface="Consolas" panose="020B0609020204030204" pitchFamily="49" charset="0"/>
              <a:cs typeface="Consolas" panose="020B0609020204030204" pitchFamily="49" charset="0"/>
            </a:endParaRP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for ( std::size_t k{0}; k &lt; 4; ++k )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latin typeface="Consolas" panose="020B0609020204030204" pitchFamily="49" charset="0"/>
                <a:cs typeface="Consolas" panose="020B0609020204030204" pitchFamily="49" charset="0"/>
              </a:rPr>
              <a:t>data[k] </a:t>
            </a:r>
            <a:r>
              <a:rPr lang="en-CA" dirty="0">
                <a:latin typeface="Consolas" panose="020B0609020204030204" pitchFamily="49" charset="0"/>
                <a:cs typeface="Consolas" panose="020B0609020204030204" pitchFamily="49" charset="0"/>
              </a:rPr>
              <a:t>&lt;&lt; std::endl;</a:t>
            </a:r>
          </a:p>
          <a:p>
            <a:pPr marL="857250" lvl="2" indent="0">
              <a:buNone/>
            </a:pPr>
            <a:r>
              <a:rPr lang="en-CA" dirty="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857250" lvl="2" indent="0">
              <a:buNone/>
            </a:pPr>
            <a:r>
              <a:rPr lang="en-CA"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73350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through an array</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Here is another example:</a:t>
            </a:r>
          </a:p>
          <a:p>
            <a:pPr marL="857250" lvl="2" indent="0">
              <a:buNone/>
            </a:pPr>
            <a:r>
              <a:rPr lang="en-CA" sz="1700" dirty="0">
                <a:latin typeface="Consolas" panose="020B0609020204030204" pitchFamily="49" charset="0"/>
                <a:cs typeface="Consolas" panose="020B0609020204030204" pitchFamily="49" charset="0"/>
              </a:rPr>
              <a:t>int main() {</a:t>
            </a:r>
          </a:p>
          <a:p>
            <a:pPr marL="857250" lvl="2" indent="0">
              <a:buNone/>
            </a:pPr>
            <a:r>
              <a:rPr lang="en-CA" sz="1700" dirty="0" smtClean="0">
                <a:latin typeface="Consolas" panose="020B0609020204030204" pitchFamily="49" charset="0"/>
                <a:cs typeface="Consolas" panose="020B0609020204030204" pitchFamily="49" charset="0"/>
              </a:rPr>
              <a:t>    double data[4]{25.23, 27.59, 28.10, 28.86};</a:t>
            </a:r>
            <a:endParaRPr lang="en-CA" sz="1700" dirty="0">
              <a:latin typeface="Consolas" panose="020B0609020204030204" pitchFamily="49" charset="0"/>
              <a:cs typeface="Consolas" panose="020B0609020204030204" pitchFamily="49" charset="0"/>
            </a:endParaRP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double maximum{data[0]};</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for ( std::size_t k{1}; k &lt; 4; ++k ) {</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if ( data[k] &gt; maximum ) {</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maximum = data[k];</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std::cout &lt;&lt; "The maximum is " &lt;&lt; maximum &lt;&lt; std::endl;</a:t>
            </a:r>
            <a:endParaRPr lang="en-CA" sz="1700" dirty="0">
              <a:latin typeface="Consolas" panose="020B0609020204030204" pitchFamily="49" charset="0"/>
              <a:cs typeface="Consolas" panose="020B0609020204030204" pitchFamily="49" charset="0"/>
            </a:endParaRP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return 0;</a:t>
            </a:r>
          </a:p>
          <a:p>
            <a:pPr marL="857250" lvl="2" indent="0">
              <a:buNone/>
            </a:pPr>
            <a:r>
              <a:rPr lang="en-CA" sz="17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74532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capacities</a:t>
            </a:r>
            <a:endParaRPr lang="en-CA" dirty="0"/>
          </a:p>
        </p:txBody>
      </p:sp>
      <p:sp>
        <p:nvSpPr>
          <p:cNvPr id="3" name="Content Placeholder 2"/>
          <p:cNvSpPr>
            <a:spLocks noGrp="1"/>
          </p:cNvSpPr>
          <p:nvPr>
            <p:ph idx="1"/>
          </p:nvPr>
        </p:nvSpPr>
        <p:spPr/>
        <p:txBody>
          <a:bodyPr/>
          <a:lstStyle/>
          <a:p>
            <a:r>
              <a:rPr lang="en-CA" dirty="0" smtClean="0"/>
              <a:t>The array capacity need not be known at compile time:</a:t>
            </a:r>
          </a:p>
          <a:p>
            <a:pPr marL="857250" lvl="2" indent="0">
              <a:buNone/>
            </a:pPr>
            <a:r>
              <a:rPr lang="en-CA" sz="1600" dirty="0" smtClean="0">
                <a:latin typeface="Consolas" panose="020B0609020204030204" pitchFamily="49" charset="0"/>
                <a:cs typeface="Consolas" panose="020B0609020204030204" pitchFamily="49" charset="0"/>
              </a:rPr>
              <a:t>int main();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int main() {</a:t>
            </a:r>
          </a:p>
          <a:p>
            <a:pPr marL="857250" lvl="2" indent="0">
              <a:buNone/>
            </a:pPr>
            <a:r>
              <a:rPr lang="en-CA" sz="1600" dirty="0" smtClean="0">
                <a:latin typeface="Consolas" panose="020B0609020204030204" pitchFamily="49" charset="0"/>
                <a:cs typeface="Consolas" panose="020B0609020204030204" pitchFamily="49" charset="0"/>
              </a:rPr>
              <a:t>    std::size_t capacity{};</a:t>
            </a:r>
          </a:p>
          <a:p>
            <a:pPr marL="857250" lvl="2" indent="0">
              <a:buNone/>
            </a:pPr>
            <a:r>
              <a:rPr lang="en-CA" sz="1600" dirty="0" smtClean="0">
                <a:latin typeface="Consolas" panose="020B0609020204030204" pitchFamily="49" charset="0"/>
                <a:cs typeface="Consolas" panose="020B0609020204030204" pitchFamily="49" charset="0"/>
              </a:rPr>
              <a:t>    std::cout &lt;&lt; "Enter the number of data points: ";</a:t>
            </a:r>
          </a:p>
          <a:p>
            <a:pPr marL="857250" lvl="2" indent="0">
              <a:buNone/>
            </a:pPr>
            <a:r>
              <a:rPr lang="en-CA" sz="1600" dirty="0" smtClean="0">
                <a:latin typeface="Consolas" panose="020B0609020204030204" pitchFamily="49" charset="0"/>
                <a:cs typeface="Consolas" panose="020B0609020204030204" pitchFamily="49" charset="0"/>
              </a:rPr>
              <a:t>    std::</a:t>
            </a:r>
            <a:r>
              <a:rPr lang="en-CA" sz="1600" dirty="0" err="1" smtClean="0">
                <a:latin typeface="Consolas" panose="020B0609020204030204" pitchFamily="49" charset="0"/>
                <a:cs typeface="Consolas" panose="020B0609020204030204" pitchFamily="49" charset="0"/>
              </a:rPr>
              <a:t>cin</a:t>
            </a:r>
            <a:r>
              <a:rPr lang="en-CA" sz="1600" dirty="0" smtClean="0">
                <a:latin typeface="Consolas" panose="020B0609020204030204" pitchFamily="49" charset="0"/>
                <a:cs typeface="Consolas" panose="020B0609020204030204" pitchFamily="49" charset="0"/>
              </a:rPr>
              <a:t> &gt;&gt; </a:t>
            </a:r>
            <a:r>
              <a:rPr lang="en-CA" sz="1600" dirty="0">
                <a:latin typeface="Consolas" panose="020B0609020204030204" pitchFamily="49" charset="0"/>
                <a:cs typeface="Consolas" panose="020B0609020204030204" pitchFamily="49" charset="0"/>
              </a:rPr>
              <a:t>capacity</a:t>
            </a:r>
            <a:r>
              <a:rPr lang="en-CA" sz="1600" dirty="0" smtClean="0">
                <a:latin typeface="Consolas" panose="020B0609020204030204" pitchFamily="49" charset="0"/>
                <a:cs typeface="Consolas" panose="020B0609020204030204" pitchFamily="49" charset="0"/>
              </a:rPr>
              <a:t>;</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    double data[</a:t>
            </a:r>
            <a:r>
              <a:rPr lang="en-CA" sz="1600" dirty="0">
                <a:latin typeface="Consolas" panose="020B0609020204030204" pitchFamily="49" charset="0"/>
                <a:cs typeface="Consolas" panose="020B0609020204030204" pitchFamily="49" charset="0"/>
              </a:rPr>
              <a:t>capacity</a:t>
            </a:r>
            <a:r>
              <a:rPr lang="en-CA" sz="1600" dirty="0" smtClean="0">
                <a:latin typeface="Consolas" panose="020B0609020204030204" pitchFamily="49" charset="0"/>
                <a:cs typeface="Consolas" panose="020B0609020204030204" pitchFamily="49" charset="0"/>
              </a:rPr>
              <a:t>];</a:t>
            </a:r>
          </a:p>
          <a:p>
            <a:pPr marL="857250" lvl="2" indent="0">
              <a:buNone/>
            </a:pPr>
            <a:endParaRPr lang="en-CA" sz="1600" dirty="0" smtClean="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for ( std::size_t k{0}; k &lt; </a:t>
            </a:r>
            <a:r>
              <a:rPr lang="en-CA" sz="1600" dirty="0">
                <a:latin typeface="Consolas" panose="020B0609020204030204" pitchFamily="49" charset="0"/>
                <a:cs typeface="Consolas" panose="020B0609020204030204" pitchFamily="49" charset="0"/>
              </a:rPr>
              <a:t>capacity</a:t>
            </a:r>
            <a:r>
              <a:rPr lang="en-CA" sz="1600" dirty="0" smtClean="0">
                <a:latin typeface="Consolas" panose="020B0609020204030204" pitchFamily="49" charset="0"/>
                <a:cs typeface="Consolas" panose="020B0609020204030204" pitchFamily="49" charset="0"/>
              </a:rPr>
              <a:t>; ++k ) {</a:t>
            </a:r>
          </a:p>
          <a:p>
            <a:pPr marL="857250" lvl="2" indent="0">
              <a:buNone/>
            </a:pPr>
            <a:r>
              <a:rPr lang="en-CA" sz="1600" dirty="0" smtClean="0">
                <a:latin typeface="Consolas" panose="020B0609020204030204" pitchFamily="49" charset="0"/>
                <a:cs typeface="Consolas" panose="020B0609020204030204" pitchFamily="49" charset="0"/>
              </a:rPr>
              <a:t>        std::cout &lt;&lt; "Enter datum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&lt;&lt; k &lt;&lt;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p>
          <a:p>
            <a:pPr marL="857250" lvl="2" indent="0">
              <a:buNone/>
            </a:pPr>
            <a:r>
              <a:rPr lang="en-CA" sz="1600" dirty="0" smtClean="0">
                <a:latin typeface="Consolas" panose="020B0609020204030204" pitchFamily="49" charset="0"/>
                <a:cs typeface="Consolas" panose="020B0609020204030204" pitchFamily="49" charset="0"/>
              </a:rPr>
              <a:t>        std::</a:t>
            </a:r>
            <a:r>
              <a:rPr lang="en-CA" sz="1600" dirty="0" err="1" smtClean="0">
                <a:latin typeface="Consolas" panose="020B0609020204030204" pitchFamily="49" charset="0"/>
                <a:cs typeface="Consolas" panose="020B0609020204030204" pitchFamily="49" charset="0"/>
              </a:rPr>
              <a:t>cin</a:t>
            </a:r>
            <a:r>
              <a:rPr lang="en-CA" sz="1600" dirty="0" smtClean="0">
                <a:latin typeface="Consolas" panose="020B0609020204030204" pitchFamily="49" charset="0"/>
                <a:cs typeface="Consolas" panose="020B0609020204030204" pitchFamily="49" charset="0"/>
              </a:rPr>
              <a:t> &gt;&gt; data[k];</a:t>
            </a:r>
          </a:p>
          <a:p>
            <a:pPr marL="85725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    // Do something with the array of data</a:t>
            </a:r>
            <a:endParaRPr lang="en-CA" sz="1600" dirty="0">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07058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capacities </a:t>
            </a:r>
            <a:endParaRPr lang="en-CA" dirty="0"/>
          </a:p>
        </p:txBody>
      </p:sp>
      <p:sp>
        <p:nvSpPr>
          <p:cNvPr id="3" name="Content Placeholder 2"/>
          <p:cNvSpPr>
            <a:spLocks noGrp="1"/>
          </p:cNvSpPr>
          <p:nvPr>
            <p:ph idx="1"/>
          </p:nvPr>
        </p:nvSpPr>
        <p:spPr/>
        <p:txBody>
          <a:bodyPr/>
          <a:lstStyle/>
          <a:p>
            <a:r>
              <a:rPr lang="en-CA" dirty="0" smtClean="0"/>
              <a:t>When declared, however, a capacity must be given:</a:t>
            </a:r>
          </a:p>
          <a:p>
            <a:pPr marL="857250" lvl="2" indent="0">
              <a:buNone/>
            </a:pPr>
            <a:r>
              <a:rPr lang="en-CA" dirty="0" smtClean="0">
                <a:latin typeface="Consolas" panose="020B0609020204030204" pitchFamily="49" charset="0"/>
                <a:cs typeface="Consolas" panose="020B0609020204030204" pitchFamily="49" charset="0"/>
              </a:rPr>
              <a:t>void f() {</a:t>
            </a:r>
          </a:p>
          <a:p>
            <a:pPr marL="857250" lvl="2" indent="0">
              <a:buNone/>
            </a:pPr>
            <a:r>
              <a:rPr lang="en-CA" dirty="0" smtClean="0">
                <a:latin typeface="Consolas" panose="020B0609020204030204" pitchFamily="49" charset="0"/>
                <a:cs typeface="Consolas" panose="020B0609020204030204" pitchFamily="49" charset="0"/>
              </a:rPr>
              <a:t>    // 'data' is local to f()</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 it must have a specified capacity</a:t>
            </a:r>
          </a:p>
          <a:p>
            <a:pPr marL="857250" lvl="2" indent="0">
              <a:buNone/>
            </a:pPr>
            <a:r>
              <a:rPr lang="en-CA" dirty="0">
                <a:latin typeface="Consolas" panose="020B0609020204030204" pitchFamily="49" charset="0"/>
                <a:cs typeface="Consolas" panose="020B0609020204030204" pitchFamily="49" charset="0"/>
              </a:rPr>
              <a:t>    double data[];</a:t>
            </a:r>
          </a:p>
          <a:p>
            <a:pPr marL="85725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p:txBody>
      </p:sp>
      <p:sp>
        <p:nvSpPr>
          <p:cNvPr id="4" name="TextBox 3"/>
          <p:cNvSpPr txBox="1"/>
          <p:nvPr/>
        </p:nvSpPr>
        <p:spPr>
          <a:xfrm>
            <a:off x="1907704" y="3933056"/>
            <a:ext cx="6917278" cy="1077218"/>
          </a:xfrm>
          <a:prstGeom prst="rect">
            <a:avLst/>
          </a:prstGeom>
          <a:noFill/>
        </p:spPr>
        <p:txBody>
          <a:bodyPr wrap="none" rtlCol="0">
            <a:spAutoFit/>
          </a:bodyPr>
          <a:lstStyle/>
          <a:p>
            <a:r>
              <a:rPr lang="en-CA" sz="1600" dirty="0" smtClean="0">
                <a:solidFill>
                  <a:srgbClr val="FF0000"/>
                </a:solidFill>
                <a:latin typeface="Consolas" panose="020B0609020204030204" pitchFamily="49" charset="0"/>
                <a:cs typeface="Consolas" panose="020B0609020204030204" pitchFamily="49" charset="0"/>
              </a:rPr>
              <a:t>example.cpp</a:t>
            </a:r>
            <a:r>
              <a:rPr lang="en-CA" sz="1600" dirty="0">
                <a:solidFill>
                  <a:srgbClr val="FF0000"/>
                </a:solidFill>
                <a:latin typeface="Consolas" panose="020B0609020204030204" pitchFamily="49" charset="0"/>
                <a:cs typeface="Consolas" panose="020B0609020204030204" pitchFamily="49" charset="0"/>
              </a:rPr>
              <a:t>: In function </a:t>
            </a:r>
            <a:r>
              <a:rPr lang="en-CA" sz="1600" dirty="0" smtClean="0">
                <a:solidFill>
                  <a:srgbClr val="FF0000"/>
                </a:solidFill>
                <a:latin typeface="Consolas" panose="020B0609020204030204" pitchFamily="49" charset="0"/>
                <a:cs typeface="Consolas" panose="020B0609020204030204" pitchFamily="49" charset="0"/>
              </a:rPr>
              <a:t>'void f()':</a:t>
            </a:r>
            <a:endParaRPr lang="en-CA" sz="1600" dirty="0">
              <a:solidFill>
                <a:srgbClr val="FF0000"/>
              </a:solidFill>
              <a:latin typeface="Consolas" panose="020B0609020204030204" pitchFamily="49" charset="0"/>
              <a:cs typeface="Consolas" panose="020B0609020204030204" pitchFamily="49" charset="0"/>
            </a:endParaRPr>
          </a:p>
          <a:p>
            <a:r>
              <a:rPr lang="en-CA" sz="1600" dirty="0" smtClean="0">
                <a:solidFill>
                  <a:srgbClr val="FF0000"/>
                </a:solidFill>
                <a:latin typeface="Consolas" panose="020B0609020204030204" pitchFamily="49" charset="0"/>
                <a:cs typeface="Consolas" panose="020B0609020204030204" pitchFamily="49" charset="0"/>
              </a:rPr>
              <a:t>example.cpp:19:16: </a:t>
            </a:r>
            <a:r>
              <a:rPr lang="en-CA" sz="1600" dirty="0">
                <a:solidFill>
                  <a:srgbClr val="FF0000"/>
                </a:solidFill>
                <a:latin typeface="Consolas" panose="020B0609020204030204" pitchFamily="49" charset="0"/>
                <a:cs typeface="Consolas" panose="020B0609020204030204" pitchFamily="49" charset="0"/>
              </a:rPr>
              <a:t>error: storage size of </a:t>
            </a:r>
            <a:r>
              <a:rPr lang="en-CA" sz="1600" dirty="0" smtClean="0">
                <a:solidFill>
                  <a:srgbClr val="FF0000"/>
                </a:solidFill>
                <a:latin typeface="Consolas" panose="020B0609020204030204" pitchFamily="49" charset="0"/>
                <a:cs typeface="Consolas" panose="020B0609020204030204" pitchFamily="49" charset="0"/>
              </a:rPr>
              <a:t>'data' isn</a:t>
            </a:r>
            <a:r>
              <a:rPr lang="en-CA" sz="1600" dirty="0">
                <a:solidFill>
                  <a:srgbClr val="FF0000"/>
                </a:solidFill>
                <a:latin typeface="Consolas" panose="020B0609020204030204" pitchFamily="49" charset="0"/>
                <a:cs typeface="Consolas" panose="020B0609020204030204" pitchFamily="49" charset="0"/>
              </a:rPr>
              <a:t>'</a:t>
            </a:r>
            <a:r>
              <a:rPr lang="en-CA" sz="1600" dirty="0" smtClean="0">
                <a:solidFill>
                  <a:srgbClr val="FF0000"/>
                </a:solidFill>
                <a:latin typeface="Consolas" panose="020B0609020204030204" pitchFamily="49" charset="0"/>
                <a:cs typeface="Consolas" panose="020B0609020204030204" pitchFamily="49" charset="0"/>
              </a:rPr>
              <a:t>t </a:t>
            </a:r>
            <a:r>
              <a:rPr lang="en-CA" sz="1600" dirty="0">
                <a:solidFill>
                  <a:srgbClr val="FF0000"/>
                </a:solidFill>
                <a:latin typeface="Consolas" panose="020B0609020204030204" pitchFamily="49" charset="0"/>
                <a:cs typeface="Consolas" panose="020B0609020204030204" pitchFamily="49" charset="0"/>
              </a:rPr>
              <a:t>known</a:t>
            </a:r>
          </a:p>
          <a:p>
            <a:r>
              <a:rPr lang="en-CA" sz="1600" dirty="0" smtClean="0">
                <a:solidFill>
                  <a:srgbClr val="FF0000"/>
                </a:solidFill>
                <a:latin typeface="Consolas" panose="020B0609020204030204" pitchFamily="49" charset="0"/>
                <a:cs typeface="Consolas" panose="020B0609020204030204" pitchFamily="49" charset="0"/>
              </a:rPr>
              <a:t>    </a:t>
            </a:r>
            <a:r>
              <a:rPr lang="en-CA" sz="1600" dirty="0">
                <a:solidFill>
                  <a:srgbClr val="FF0000"/>
                </a:solidFill>
                <a:latin typeface="Consolas" panose="020B0609020204030204" pitchFamily="49" charset="0"/>
                <a:cs typeface="Consolas" panose="020B0609020204030204" pitchFamily="49" charset="0"/>
              </a:rPr>
              <a:t>double </a:t>
            </a:r>
            <a:r>
              <a:rPr lang="en-CA" sz="1600" dirty="0" smtClean="0">
                <a:solidFill>
                  <a:srgbClr val="FF0000"/>
                </a:solidFill>
                <a:latin typeface="Consolas" panose="020B0609020204030204" pitchFamily="49" charset="0"/>
                <a:cs typeface="Consolas" panose="020B0609020204030204" pitchFamily="49" charset="0"/>
              </a:rPr>
              <a:t>data[];</a:t>
            </a:r>
            <a:endParaRPr lang="en-CA" sz="1600" dirty="0">
              <a:solidFill>
                <a:srgbClr val="FF0000"/>
              </a:solidFill>
              <a:latin typeface="Consolas" panose="020B0609020204030204" pitchFamily="49" charset="0"/>
              <a:cs typeface="Consolas" panose="020B0609020204030204" pitchFamily="49" charset="0"/>
            </a:endParaRPr>
          </a:p>
          <a:p>
            <a:r>
              <a:rPr lang="en-CA" sz="1600" dirty="0">
                <a:solidFill>
                  <a:srgbClr val="FF0000"/>
                </a:solidFill>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              ^</a:t>
            </a:r>
            <a:endParaRPr lang="en-CA" sz="16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74654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of an array variable</a:t>
            </a:r>
            <a:endParaRPr lang="en-CA" dirty="0"/>
          </a:p>
        </p:txBody>
      </p:sp>
      <p:sp>
        <p:nvSpPr>
          <p:cNvPr id="3" name="Content Placeholder 2"/>
          <p:cNvSpPr>
            <a:spLocks noGrp="1"/>
          </p:cNvSpPr>
          <p:nvPr>
            <p:ph idx="1"/>
          </p:nvPr>
        </p:nvSpPr>
        <p:spPr/>
        <p:txBody>
          <a:bodyPr/>
          <a:lstStyle/>
          <a:p>
            <a:r>
              <a:rPr lang="en-CA" dirty="0" smtClean="0"/>
              <a:t>We can assign values to the entries of an array</a:t>
            </a:r>
          </a:p>
          <a:p>
            <a:pPr lvl="1"/>
            <a:r>
              <a:rPr lang="en-CA" dirty="0" smtClean="0"/>
              <a:t>Question: What is the value of the array itself?</a:t>
            </a:r>
          </a:p>
          <a:p>
            <a:pPr lvl="1"/>
            <a:endParaRPr lang="en-CA" dirty="0"/>
          </a:p>
          <a:p>
            <a:r>
              <a:rPr lang="en-CA" dirty="0" smtClean="0"/>
              <a:t>What is the output of this program?</a:t>
            </a:r>
          </a:p>
          <a:p>
            <a:pPr marL="857250" lvl="2" indent="0">
              <a:buNone/>
            </a:pPr>
            <a:r>
              <a:rPr lang="en-CA" dirty="0" smtClean="0">
                <a:latin typeface="Consolas" panose="020B0609020204030204" pitchFamily="49" charset="0"/>
                <a:cs typeface="Consolas" panose="020B0609020204030204" pitchFamily="49" charset="0"/>
              </a:rPr>
              <a:t>int main();</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int main() {</a:t>
            </a:r>
          </a:p>
          <a:p>
            <a:pPr marL="857250" lvl="2" indent="0">
              <a:buNone/>
            </a:pPr>
            <a:r>
              <a:rPr lang="en-CA" dirty="0" smtClean="0">
                <a:latin typeface="Consolas" panose="020B0609020204030204" pitchFamily="49" charset="0"/>
                <a:cs typeface="Consolas" panose="020B0609020204030204" pitchFamily="49" charset="0"/>
              </a:rPr>
              <a:t>    double data[10]{};</a:t>
            </a: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std::cout &lt;&lt; data &lt;&lt; std::endl;</a:t>
            </a:r>
            <a:endParaRPr lang="en-CA"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return 0;</a:t>
            </a: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p:txBody>
      </p:sp>
      <p:sp>
        <p:nvSpPr>
          <p:cNvPr id="5" name="Rectangle 4"/>
          <p:cNvSpPr/>
          <p:nvPr/>
        </p:nvSpPr>
        <p:spPr>
          <a:xfrm>
            <a:off x="4355976" y="5410312"/>
            <a:ext cx="2861681" cy="707886"/>
          </a:xfrm>
          <a:prstGeom prst="rect">
            <a:avLst/>
          </a:prstGeom>
        </p:spPr>
        <p:txBody>
          <a:bodyPr wrap="none">
            <a:spAutoFit/>
          </a:bodyPr>
          <a:lstStyle/>
          <a:p>
            <a:r>
              <a:rPr lang="en-CA" sz="2000" dirty="0" smtClean="0">
                <a:solidFill>
                  <a:srgbClr val="0070C0"/>
                </a:solidFill>
                <a:latin typeface="Georgia" panose="02040502050405020303" pitchFamily="18" charset="0"/>
              </a:rPr>
              <a:t>A hexadecimal address:</a:t>
            </a:r>
            <a:endParaRPr lang="en-CA" sz="2000" dirty="0">
              <a:solidFill>
                <a:srgbClr val="0070C0"/>
              </a:solidFill>
              <a:latin typeface="Georgia" panose="02040502050405020303" pitchFamily="18" charset="0"/>
            </a:endParaRPr>
          </a:p>
          <a:p>
            <a:r>
              <a:rPr lang="en-CA" sz="2000" dirty="0" smtClean="0">
                <a:solidFill>
                  <a:srgbClr val="0070C0"/>
                </a:solidFill>
                <a:latin typeface="Consolas" panose="020B0609020204030204" pitchFamily="49" charset="0"/>
                <a:cs typeface="Consolas" panose="020B0609020204030204" pitchFamily="49" charset="0"/>
              </a:rPr>
              <a:t>   0x7fff2fa3bac0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0187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of </a:t>
            </a:r>
            <a:r>
              <a:rPr lang="en-CA" dirty="0"/>
              <a:t>an </a:t>
            </a:r>
            <a:r>
              <a:rPr lang="en-CA" dirty="0" smtClean="0"/>
              <a:t>array variable</a:t>
            </a:r>
            <a:endParaRPr lang="en-CA" dirty="0"/>
          </a:p>
        </p:txBody>
      </p:sp>
      <p:sp>
        <p:nvSpPr>
          <p:cNvPr id="3" name="Content Placeholder 2"/>
          <p:cNvSpPr>
            <a:spLocks noGrp="1"/>
          </p:cNvSpPr>
          <p:nvPr>
            <p:ph idx="1"/>
          </p:nvPr>
        </p:nvSpPr>
        <p:spPr/>
        <p:txBody>
          <a:bodyPr/>
          <a:lstStyle/>
          <a:p>
            <a:r>
              <a:rPr lang="en-CA" dirty="0" smtClean="0"/>
              <a:t>The “value” of an array is the address in memory where the entries of the array are stored</a:t>
            </a:r>
          </a:p>
          <a:p>
            <a:pPr lvl="1"/>
            <a:r>
              <a:rPr lang="en-CA" dirty="0" smtClean="0"/>
              <a:t>In this case, at address  </a:t>
            </a:r>
            <a:r>
              <a:rPr lang="en-CA" sz="1800" dirty="0" smtClean="0">
                <a:solidFill>
                  <a:srgbClr val="0070C0"/>
                </a:solidFill>
                <a:latin typeface="Consolas" panose="020B0609020204030204" pitchFamily="49" charset="0"/>
                <a:cs typeface="Consolas" panose="020B0609020204030204" pitchFamily="49" charset="0"/>
              </a:rPr>
              <a:t>0x7fff2fa3bac0</a:t>
            </a:r>
            <a:endParaRPr lang="en-CA" dirty="0" smtClean="0"/>
          </a:p>
          <a:p>
            <a:pPr lvl="1"/>
            <a:r>
              <a:rPr lang="en-CA" dirty="0" smtClean="0"/>
              <a:t>Each </a:t>
            </a:r>
            <a:r>
              <a:rPr lang="en-CA" dirty="0" smtClean="0">
                <a:latin typeface="Consolas" panose="020B0609020204030204" pitchFamily="49" charset="0"/>
                <a:cs typeface="Consolas" panose="020B0609020204030204" pitchFamily="49" charset="0"/>
              </a:rPr>
              <a:t>double</a:t>
            </a:r>
            <a:r>
              <a:rPr lang="en-CA" dirty="0" smtClean="0"/>
              <a:t> is 8 bytes, so we can determine exactly where each entry is in memory:</a:t>
            </a:r>
            <a:endParaRPr lang="en-CA" dirty="0"/>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0x7fff2fa3bac0	  data[0]</a:t>
            </a: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0x7fff2fa3bac8</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data[1]</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0x7fff2fa3bad0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data[2]</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0x7fff2fa3bad8</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data[3]</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0x7fff2fa3bae0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data[4]</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0x7fff2fa3bae8</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data[5]</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0x7fff2fa3baf0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data[6]</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0x7fff2fa3baf8</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data[7]</a:t>
            </a: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0x7fff2fa3bb00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data[8]</a:t>
            </a:r>
            <a:endParaRPr lang="en-CA" sz="1600" dirty="0">
              <a:latin typeface="Consolas" panose="020B0609020204030204" pitchFamily="49" charset="0"/>
              <a:cs typeface="Consolas" panose="020B0609020204030204" pitchFamily="49" charset="0"/>
            </a:endParaRPr>
          </a:p>
          <a:p>
            <a:pPr marL="0"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0x7fff2fa3bb08</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data[9]</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68156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of </a:t>
            </a:r>
            <a:r>
              <a:rPr lang="en-CA" dirty="0"/>
              <a:t>an array variable</a:t>
            </a:r>
          </a:p>
        </p:txBody>
      </p:sp>
      <p:sp>
        <p:nvSpPr>
          <p:cNvPr id="3" name="Content Placeholder 2"/>
          <p:cNvSpPr>
            <a:spLocks noGrp="1"/>
          </p:cNvSpPr>
          <p:nvPr>
            <p:ph idx="1"/>
          </p:nvPr>
        </p:nvSpPr>
        <p:spPr/>
        <p:txBody>
          <a:bodyPr/>
          <a:lstStyle/>
          <a:p>
            <a:r>
              <a:rPr lang="en-CA" dirty="0" smtClean="0"/>
              <a:t>Unlike other local variables/parameters, you cannot assign to arrays</a:t>
            </a:r>
          </a:p>
          <a:p>
            <a:pPr marL="857250" lvl="2" indent="0">
              <a:buNone/>
            </a:pPr>
            <a:r>
              <a:rPr lang="en-CA" sz="1400" dirty="0" smtClean="0">
                <a:latin typeface="Consolas" panose="020B0609020204030204" pitchFamily="49" charset="0"/>
                <a:cs typeface="Consolas" panose="020B0609020204030204" pitchFamily="49" charset="0"/>
              </a:rPr>
              <a:t>#include &lt;iostream&gt;</a:t>
            </a:r>
          </a:p>
          <a:p>
            <a:pPr marL="857250" lvl="2" indent="0">
              <a:buNone/>
            </a:pPr>
            <a:r>
              <a:rPr lang="en-CA" sz="1400" dirty="0" smtClean="0">
                <a:latin typeface="Consolas" panose="020B0609020204030204" pitchFamily="49" charset="0"/>
                <a:cs typeface="Consolas" panose="020B0609020204030204" pitchFamily="49" charset="0"/>
              </a:rPr>
              <a:t>int main();</a:t>
            </a:r>
          </a:p>
          <a:p>
            <a:pPr marL="857250" lvl="2" indent="0">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 {</a:t>
            </a:r>
          </a:p>
          <a:p>
            <a:pPr marL="857250" lvl="2" indent="0">
              <a:buNone/>
            </a:pPr>
            <a:r>
              <a:rPr lang="en-CA" sz="1400" dirty="0" smtClean="0">
                <a:latin typeface="Consolas" panose="020B0609020204030204" pitchFamily="49" charset="0"/>
                <a:cs typeface="Consolas" panose="020B0609020204030204" pitchFamily="49" charset="0"/>
              </a:rPr>
              <a:t>    double pi{3.14};</a:t>
            </a: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double data[10];</a:t>
            </a:r>
          </a:p>
          <a:p>
            <a:pPr marL="857250" lvl="2" indent="0">
              <a:buNone/>
            </a:pPr>
            <a:r>
              <a:rPr lang="en-CA" sz="1400" dirty="0" smtClean="0">
                <a:latin typeface="Consolas" panose="020B0609020204030204" pitchFamily="49" charset="0"/>
                <a:cs typeface="Consolas" panose="020B0609020204030204" pitchFamily="49" charset="0"/>
              </a:rPr>
              <a:t>    double </a:t>
            </a:r>
            <a:r>
              <a:rPr lang="en-CA" sz="1400" dirty="0" err="1" smtClean="0">
                <a:latin typeface="Consolas" panose="020B0609020204030204" pitchFamily="49" charset="0"/>
                <a:cs typeface="Consolas" panose="020B0609020204030204" pitchFamily="49" charset="0"/>
              </a:rPr>
              <a:t>tmp_array</a:t>
            </a:r>
            <a:r>
              <a:rPr lang="en-CA" sz="1400" dirty="0" smtClean="0">
                <a:latin typeface="Consolas" panose="020B0609020204030204" pitchFamily="49" charset="0"/>
                <a:cs typeface="Consolas" panose="020B0609020204030204" pitchFamily="49" charset="0"/>
              </a:rPr>
              <a:t>[10];</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pi = 3.1415926535897932;    // This is okay</a:t>
            </a:r>
          </a:p>
          <a:p>
            <a:pPr marL="857250" lvl="2" indent="0">
              <a:buNone/>
            </a:pPr>
            <a:r>
              <a:rPr lang="en-CA" sz="1400" dirty="0" smtClean="0">
                <a:solidFill>
                  <a:srgbClr val="FF0000"/>
                </a:solidFill>
                <a:latin typeface="Consolas" panose="020B0609020204030204" pitchFamily="49" charset="0"/>
                <a:cs typeface="Consolas" panose="020B0609020204030204" pitchFamily="49" charset="0"/>
              </a:rPr>
              <a:t>    data = 0x0123456789abcdef;</a:t>
            </a:r>
          </a:p>
          <a:p>
            <a:pPr marL="857250" lvl="2" indent="0">
              <a:buNone/>
            </a:pPr>
            <a:r>
              <a:rPr lang="en-CA" sz="1400" dirty="0" smtClean="0">
                <a:solidFill>
                  <a:srgbClr val="FF0000"/>
                </a:solidFill>
                <a:latin typeface="Consolas" panose="020B0609020204030204" pitchFamily="49" charset="0"/>
                <a:cs typeface="Consolas" panose="020B0609020204030204" pitchFamily="49" charset="0"/>
              </a:rPr>
              <a:t>    data = </a:t>
            </a:r>
            <a:r>
              <a:rPr lang="en-CA" sz="1400" dirty="0" err="1" smtClean="0">
                <a:solidFill>
                  <a:srgbClr val="FF0000"/>
                </a:solidFill>
                <a:latin typeface="Consolas" panose="020B0609020204030204" pitchFamily="49" charset="0"/>
                <a:cs typeface="Consolas" panose="020B0609020204030204" pitchFamily="49" charset="0"/>
              </a:rPr>
              <a:t>tmp_array</a:t>
            </a:r>
            <a:r>
              <a:rPr lang="en-CA" sz="1400" dirty="0" smtClean="0">
                <a:solidFill>
                  <a:srgbClr val="FF0000"/>
                </a:solidFill>
                <a:latin typeface="Consolas" panose="020B0609020204030204" pitchFamily="49" charset="0"/>
                <a:cs typeface="Consolas" panose="020B0609020204030204" pitchFamily="49" charset="0"/>
              </a:rPr>
              <a:t>;</a:t>
            </a:r>
          </a:p>
          <a:p>
            <a:pPr marL="857250" lvl="2" indent="0">
              <a:buNone/>
            </a:pPr>
            <a:endParaRPr lang="en-CA" sz="1400" dirty="0" smtClean="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0;</a:t>
            </a:r>
          </a:p>
          <a:p>
            <a:pPr marL="857250" lvl="2" indent="0">
              <a:buNone/>
            </a:pPr>
            <a:r>
              <a:rPr lang="en-CA" sz="1400" dirty="0">
                <a:latin typeface="Consolas" panose="020B0609020204030204" pitchFamily="49" charset="0"/>
                <a:cs typeface="Consolas" panose="020B0609020204030204" pitchFamily="49" charset="0"/>
              </a:rPr>
              <a:t>}</a:t>
            </a:r>
          </a:p>
          <a:p>
            <a:pPr marL="0" indent="0">
              <a:buNone/>
            </a:pPr>
            <a:endParaRPr lang="en-CA" sz="1600" dirty="0">
              <a:latin typeface="Consolas" panose="020B0609020204030204" pitchFamily="49" charset="0"/>
              <a:cs typeface="Consolas" panose="020B0609020204030204" pitchFamily="49" charset="0"/>
            </a:endParaRPr>
          </a:p>
        </p:txBody>
      </p:sp>
      <p:sp>
        <p:nvSpPr>
          <p:cNvPr id="5" name="Rectangle 4"/>
          <p:cNvSpPr/>
          <p:nvPr/>
        </p:nvSpPr>
        <p:spPr>
          <a:xfrm>
            <a:off x="179512" y="5229200"/>
            <a:ext cx="9030036" cy="1600438"/>
          </a:xfrm>
          <a:prstGeom prst="rect">
            <a:avLst/>
          </a:prstGeom>
        </p:spPr>
        <p:txBody>
          <a:bodyPr wrap="none">
            <a:spAutoFit/>
          </a:bodyPr>
          <a:lstStyle/>
          <a:p>
            <a:r>
              <a:rPr lang="en-CA" sz="1400" dirty="0" smtClean="0">
                <a:solidFill>
                  <a:srgbClr val="0070C0"/>
                </a:solidFill>
                <a:latin typeface="Consolas" panose="020B0609020204030204" pitchFamily="49" charset="0"/>
                <a:cs typeface="Consolas" panose="020B0609020204030204" pitchFamily="49" charset="0"/>
              </a:rPr>
              <a:t>example.cpp</a:t>
            </a:r>
            <a:r>
              <a:rPr lang="en-CA" sz="1400" dirty="0">
                <a:solidFill>
                  <a:srgbClr val="0070C0"/>
                </a:solidFill>
                <a:latin typeface="Consolas" panose="020B0609020204030204" pitchFamily="49" charset="0"/>
                <a:cs typeface="Consolas" panose="020B0609020204030204" pitchFamily="49" charset="0"/>
              </a:rPr>
              <a:t>: In function '</a:t>
            </a:r>
            <a:r>
              <a:rPr lang="en-CA" sz="1400" dirty="0" smtClean="0">
                <a:solidFill>
                  <a:srgbClr val="0070C0"/>
                </a:solidFill>
                <a:latin typeface="Consolas" panose="020B0609020204030204" pitchFamily="49" charset="0"/>
                <a:cs typeface="Consolas" panose="020B0609020204030204" pitchFamily="49" charset="0"/>
              </a:rPr>
              <a:t>int </a:t>
            </a:r>
            <a:r>
              <a:rPr lang="en-CA" sz="1400" dirty="0">
                <a:solidFill>
                  <a:srgbClr val="0070C0"/>
                </a:solidFill>
                <a:latin typeface="Consolas" panose="020B0609020204030204" pitchFamily="49" charset="0"/>
                <a:cs typeface="Consolas" panose="020B0609020204030204" pitchFamily="49" charset="0"/>
              </a:rPr>
              <a:t>main</a:t>
            </a:r>
            <a:r>
              <a:rPr lang="en-CA" sz="1400" dirty="0" smtClean="0">
                <a:solidFill>
                  <a:srgbClr val="0070C0"/>
                </a:solidFill>
                <a:latin typeface="Consolas" panose="020B0609020204030204" pitchFamily="49" charset="0"/>
                <a:cs typeface="Consolas" panose="020B0609020204030204" pitchFamily="49" charset="0"/>
              </a:rPr>
              <a:t>()</a:t>
            </a:r>
            <a:r>
              <a:rPr lang="en-CA" sz="1400" dirty="0">
                <a:solidFill>
                  <a:srgbClr val="0070C0"/>
                </a:solidFill>
                <a:latin typeface="Consolas" panose="020B0609020204030204" pitchFamily="49" charset="0"/>
                <a:cs typeface="Consolas" panose="020B0609020204030204" pitchFamily="49" charset="0"/>
              </a:rPr>
              <a:t>'</a:t>
            </a:r>
            <a:r>
              <a:rPr lang="en-CA" sz="1400" dirty="0" smtClean="0">
                <a:solidFill>
                  <a:srgbClr val="0070C0"/>
                </a:solidFill>
                <a:latin typeface="Consolas" panose="020B0609020204030204" pitchFamily="49" charset="0"/>
                <a:cs typeface="Consolas" panose="020B0609020204030204" pitchFamily="49" charset="0"/>
              </a:rPr>
              <a:t>:</a:t>
            </a:r>
            <a:endParaRPr lang="en-CA" sz="1400" dirty="0">
              <a:solidFill>
                <a:srgbClr val="0070C0"/>
              </a:solidFill>
              <a:latin typeface="Consolas" panose="020B0609020204030204" pitchFamily="49" charset="0"/>
              <a:cs typeface="Consolas" panose="020B0609020204030204" pitchFamily="49" charset="0"/>
            </a:endParaRPr>
          </a:p>
          <a:p>
            <a:r>
              <a:rPr lang="en-CA" sz="1400" dirty="0">
                <a:solidFill>
                  <a:srgbClr val="0070C0"/>
                </a:solidFill>
                <a:latin typeface="Consolas" panose="020B0609020204030204" pitchFamily="49" charset="0"/>
                <a:cs typeface="Consolas" panose="020B0609020204030204" pitchFamily="49" charset="0"/>
              </a:rPr>
              <a:t>example</a:t>
            </a:r>
            <a:r>
              <a:rPr lang="en-CA" sz="1400" dirty="0" smtClean="0">
                <a:solidFill>
                  <a:srgbClr val="0070C0"/>
                </a:solidFill>
                <a:latin typeface="Consolas" panose="020B0609020204030204" pitchFamily="49" charset="0"/>
                <a:cs typeface="Consolas" panose="020B0609020204030204" pitchFamily="49" charset="0"/>
              </a:rPr>
              <a:t>.cpp:10:10</a:t>
            </a:r>
            <a:r>
              <a:rPr lang="en-CA" sz="1400" dirty="0">
                <a:solidFill>
                  <a:srgbClr val="0070C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error</a:t>
            </a:r>
            <a:r>
              <a:rPr lang="en-CA" sz="1400" dirty="0">
                <a:solidFill>
                  <a:srgbClr val="0070C0"/>
                </a:solidFill>
                <a:latin typeface="Consolas" panose="020B0609020204030204" pitchFamily="49" charset="0"/>
                <a:cs typeface="Consolas" panose="020B0609020204030204" pitchFamily="49" charset="0"/>
              </a:rPr>
              <a:t>: incompatible types in assignment of </a:t>
            </a:r>
            <a:r>
              <a:rPr lang="en-CA" sz="1400" dirty="0" smtClean="0">
                <a:solidFill>
                  <a:srgbClr val="0070C0"/>
                </a:solidFill>
                <a:latin typeface="Consolas" panose="020B0609020204030204" pitchFamily="49" charset="0"/>
                <a:cs typeface="Consolas" panose="020B0609020204030204" pitchFamily="49" charset="0"/>
              </a:rPr>
              <a:t>'long int</a:t>
            </a:r>
            <a:r>
              <a:rPr lang="en-CA" sz="1400" dirty="0">
                <a:solidFill>
                  <a:srgbClr val="0070C0"/>
                </a:solidFill>
                <a:latin typeface="Consolas" panose="020B0609020204030204" pitchFamily="49" charset="0"/>
                <a:cs typeface="Consolas" panose="020B0609020204030204" pitchFamily="49" charset="0"/>
              </a:rPr>
              <a:t>'</a:t>
            </a:r>
            <a:r>
              <a:rPr lang="en-CA" sz="1400" dirty="0" smtClean="0">
                <a:solidFill>
                  <a:srgbClr val="0070C0"/>
                </a:solidFill>
                <a:latin typeface="Consolas" panose="020B0609020204030204" pitchFamily="49" charset="0"/>
                <a:cs typeface="Consolas" panose="020B0609020204030204" pitchFamily="49" charset="0"/>
              </a:rPr>
              <a:t> </a:t>
            </a:r>
            <a:r>
              <a:rPr lang="en-CA" sz="1400" dirty="0">
                <a:solidFill>
                  <a:srgbClr val="0070C0"/>
                </a:solidFill>
                <a:latin typeface="Consolas" panose="020B0609020204030204" pitchFamily="49" charset="0"/>
                <a:cs typeface="Consolas" panose="020B0609020204030204" pitchFamily="49" charset="0"/>
              </a:rPr>
              <a:t>to '</a:t>
            </a:r>
            <a:r>
              <a:rPr lang="en-CA" sz="1400" dirty="0" smtClean="0">
                <a:solidFill>
                  <a:srgbClr val="0070C0"/>
                </a:solidFill>
                <a:latin typeface="Consolas" panose="020B0609020204030204" pitchFamily="49" charset="0"/>
                <a:cs typeface="Consolas" panose="020B0609020204030204" pitchFamily="49" charset="0"/>
              </a:rPr>
              <a:t>double </a:t>
            </a:r>
            <a:r>
              <a:rPr lang="en-CA" sz="1400" dirty="0">
                <a:solidFill>
                  <a:srgbClr val="0070C0"/>
                </a:solidFill>
                <a:latin typeface="Consolas" panose="020B0609020204030204" pitchFamily="49" charset="0"/>
                <a:cs typeface="Consolas" panose="020B0609020204030204" pitchFamily="49" charset="0"/>
              </a:rPr>
              <a:t>[10</a:t>
            </a:r>
            <a:r>
              <a:rPr lang="en-CA" sz="1400" dirty="0" smtClean="0">
                <a:solidFill>
                  <a:srgbClr val="0070C0"/>
                </a:solidFill>
                <a:latin typeface="Consolas" panose="020B0609020204030204" pitchFamily="49" charset="0"/>
                <a:cs typeface="Consolas" panose="020B0609020204030204" pitchFamily="49" charset="0"/>
              </a:rPr>
              <a:t>]</a:t>
            </a:r>
            <a:r>
              <a:rPr lang="en-CA" sz="1400" dirty="0">
                <a:solidFill>
                  <a:srgbClr val="0070C0"/>
                </a:solidFill>
                <a:latin typeface="Consolas" panose="020B0609020204030204" pitchFamily="49" charset="0"/>
                <a:cs typeface="Consolas" panose="020B0609020204030204" pitchFamily="49" charset="0"/>
              </a:rPr>
              <a:t>'</a:t>
            </a:r>
          </a:p>
          <a:p>
            <a:r>
              <a:rPr lang="en-CA" sz="1400" dirty="0">
                <a:solidFill>
                  <a:srgbClr val="0070C0"/>
                </a:solidFill>
                <a:latin typeface="Consolas" panose="020B0609020204030204" pitchFamily="49" charset="0"/>
                <a:cs typeface="Consolas" panose="020B0609020204030204" pitchFamily="49" charset="0"/>
              </a:rPr>
              <a:t>     data = 0x0123456789abcdef;</a:t>
            </a:r>
          </a:p>
          <a:p>
            <a:r>
              <a:rPr lang="en-CA" sz="1400" dirty="0">
                <a:solidFill>
                  <a:srgbClr val="0070C0"/>
                </a:solidFill>
                <a:latin typeface="Consolas" panose="020B0609020204030204" pitchFamily="49" charset="0"/>
                <a:cs typeface="Consolas" panose="020B0609020204030204" pitchFamily="49" charset="0"/>
              </a:rPr>
              <a:t>          ^</a:t>
            </a:r>
          </a:p>
          <a:p>
            <a:r>
              <a:rPr lang="en-CA" sz="1400" dirty="0">
                <a:solidFill>
                  <a:srgbClr val="0070C0"/>
                </a:solidFill>
                <a:latin typeface="Consolas" panose="020B0609020204030204" pitchFamily="49" charset="0"/>
                <a:cs typeface="Consolas" panose="020B0609020204030204" pitchFamily="49" charset="0"/>
              </a:rPr>
              <a:t>example</a:t>
            </a:r>
            <a:r>
              <a:rPr lang="en-CA" sz="1400" dirty="0" smtClean="0">
                <a:solidFill>
                  <a:srgbClr val="0070C0"/>
                </a:solidFill>
                <a:latin typeface="Consolas" panose="020B0609020204030204" pitchFamily="49" charset="0"/>
                <a:cs typeface="Consolas" panose="020B0609020204030204" pitchFamily="49" charset="0"/>
              </a:rPr>
              <a:t>.cpp:11:10</a:t>
            </a:r>
            <a:r>
              <a:rPr lang="en-CA" sz="1400" dirty="0">
                <a:solidFill>
                  <a:srgbClr val="0070C0"/>
                </a:solidFill>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error</a:t>
            </a:r>
            <a:r>
              <a:rPr lang="en-CA" sz="1400" dirty="0">
                <a:solidFill>
                  <a:srgbClr val="0070C0"/>
                </a:solidFill>
                <a:latin typeface="Consolas" panose="020B0609020204030204" pitchFamily="49" charset="0"/>
                <a:cs typeface="Consolas" panose="020B0609020204030204" pitchFamily="49" charset="0"/>
              </a:rPr>
              <a:t>: invalid array assignment</a:t>
            </a:r>
          </a:p>
          <a:p>
            <a:r>
              <a:rPr lang="en-CA" sz="1400" dirty="0">
                <a:solidFill>
                  <a:srgbClr val="0070C0"/>
                </a:solidFill>
                <a:latin typeface="Consolas" panose="020B0609020204030204" pitchFamily="49" charset="0"/>
                <a:cs typeface="Consolas" panose="020B0609020204030204" pitchFamily="49" charset="0"/>
              </a:rPr>
              <a:t>     data = </a:t>
            </a:r>
            <a:r>
              <a:rPr lang="en-CA" sz="1400" dirty="0" err="1">
                <a:solidFill>
                  <a:srgbClr val="0070C0"/>
                </a:solidFill>
                <a:latin typeface="Consolas" panose="020B0609020204030204" pitchFamily="49" charset="0"/>
                <a:cs typeface="Consolas" panose="020B0609020204030204" pitchFamily="49" charset="0"/>
              </a:rPr>
              <a:t>tmp_array</a:t>
            </a:r>
            <a:r>
              <a:rPr lang="en-CA" sz="1400" dirty="0">
                <a:solidFill>
                  <a:srgbClr val="0070C0"/>
                </a:solidFill>
                <a:latin typeface="Consolas" panose="020B0609020204030204" pitchFamily="49" charset="0"/>
                <a:cs typeface="Consolas" panose="020B0609020204030204" pitchFamily="49" charset="0"/>
              </a:rPr>
              <a:t>;</a:t>
            </a:r>
          </a:p>
          <a:p>
            <a:r>
              <a:rPr lang="en-CA" sz="1400" dirty="0">
                <a:solidFill>
                  <a:srgbClr val="0070C0"/>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252074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parameters</a:t>
            </a:r>
            <a:endParaRPr lang="en-CA" dirty="0"/>
          </a:p>
        </p:txBody>
      </p:sp>
      <p:sp>
        <p:nvSpPr>
          <p:cNvPr id="3" name="Content Placeholder 2"/>
          <p:cNvSpPr>
            <a:spLocks noGrp="1"/>
          </p:cNvSpPr>
          <p:nvPr>
            <p:ph idx="1"/>
          </p:nvPr>
        </p:nvSpPr>
        <p:spPr/>
        <p:txBody>
          <a:bodyPr/>
          <a:lstStyle/>
          <a:p>
            <a:r>
              <a:rPr lang="en-CA" dirty="0" smtClean="0"/>
              <a:t>To this point, we have only had the possibility of supplying either a fixed number of parameters or having a fixed number of local variables</a:t>
            </a:r>
          </a:p>
          <a:p>
            <a:r>
              <a:rPr lang="en-CA" dirty="0" smtClean="0"/>
              <a:t>Passing arguments to a function is expensive:</a:t>
            </a:r>
          </a:p>
          <a:p>
            <a:pPr lvl="1"/>
            <a:r>
              <a:rPr lang="en-CA" dirty="0" smtClean="0"/>
              <a:t>Each argument must be copied onto the call stack</a:t>
            </a:r>
          </a:p>
          <a:p>
            <a:pPr lvl="1"/>
            <a:endParaRPr lang="en-CA" dirty="0"/>
          </a:p>
          <a:p>
            <a:r>
              <a:rPr lang="en-CA" dirty="0" smtClean="0"/>
              <a:t>Additionally, the number of parameters may vary</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call.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686" y="3875796"/>
            <a:ext cx="6435103" cy="2969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Value of </a:t>
            </a:r>
            <a:r>
              <a:rPr lang="en-CA" dirty="0"/>
              <a:t>an array variable</a:t>
            </a:r>
          </a:p>
        </p:txBody>
      </p:sp>
      <p:sp>
        <p:nvSpPr>
          <p:cNvPr id="3" name="Content Placeholder 2"/>
          <p:cNvSpPr>
            <a:spLocks noGrp="1"/>
          </p:cNvSpPr>
          <p:nvPr>
            <p:ph idx="1"/>
          </p:nvPr>
        </p:nvSpPr>
        <p:spPr/>
        <p:txBody>
          <a:bodyPr/>
          <a:lstStyle/>
          <a:p>
            <a:r>
              <a:rPr lang="en-CA" dirty="0" smtClean="0"/>
              <a:t>Like local variables and parameters, the memory is on the call stack:</a:t>
            </a:r>
          </a:p>
          <a:p>
            <a:pPr marL="857250" lvl="2" indent="0">
              <a:buNone/>
            </a:pPr>
            <a:r>
              <a:rPr lang="en-CA" sz="1500" dirty="0" smtClean="0">
                <a:latin typeface="Consolas" panose="020B0609020204030204" pitchFamily="49" charset="0"/>
                <a:cs typeface="Consolas" panose="020B0609020204030204" pitchFamily="49" charset="0"/>
              </a:rPr>
              <a:t>#include &lt;iostream&gt;</a:t>
            </a:r>
          </a:p>
          <a:p>
            <a:pPr marL="857250" lvl="2" indent="0">
              <a:buNone/>
            </a:pPr>
            <a:r>
              <a:rPr lang="en-CA" sz="1500" dirty="0" smtClean="0">
                <a:latin typeface="Consolas" panose="020B0609020204030204" pitchFamily="49" charset="0"/>
                <a:cs typeface="Consolas" panose="020B0609020204030204" pitchFamily="49" charset="0"/>
              </a:rPr>
              <a:t>int main();</a:t>
            </a:r>
          </a:p>
          <a:p>
            <a:pPr marL="857250" lvl="2" indent="0">
              <a:buNone/>
            </a:pPr>
            <a:r>
              <a:rPr lang="en-CA" sz="1500" dirty="0" smtClean="0">
                <a:latin typeface="Consolas" panose="020B0609020204030204" pitchFamily="49" charset="0"/>
                <a:cs typeface="Consolas" panose="020B0609020204030204" pitchFamily="49" charset="0"/>
              </a:rPr>
              <a:t>int </a:t>
            </a:r>
            <a:r>
              <a:rPr lang="en-CA" sz="1500" dirty="0">
                <a:latin typeface="Consolas" panose="020B0609020204030204" pitchFamily="49" charset="0"/>
                <a:cs typeface="Consolas" panose="020B0609020204030204" pitchFamily="49" charset="0"/>
              </a:rPr>
              <a:t>main() {</a:t>
            </a:r>
          </a:p>
          <a:p>
            <a:pPr marL="85725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double data[10];</a:t>
            </a:r>
          </a:p>
          <a:p>
            <a:pPr marL="857250" lvl="2" indent="0">
              <a:buNone/>
            </a:pPr>
            <a:r>
              <a:rPr lang="en-CA" sz="1500" dirty="0">
                <a:latin typeface="Consolas" panose="020B0609020204030204" pitchFamily="49" charset="0"/>
                <a:cs typeface="Consolas" panose="020B0609020204030204" pitchFamily="49" charset="0"/>
              </a:rPr>
              <a:t>    double pi{3.14};</a:t>
            </a:r>
          </a:p>
          <a:p>
            <a:pPr marL="857250" lvl="2" indent="0">
              <a:buNone/>
            </a:pPr>
            <a:endParaRPr lang="en-CA" sz="1500" dirty="0">
              <a:latin typeface="Consolas" panose="020B0609020204030204" pitchFamily="49" charset="0"/>
              <a:cs typeface="Consolas" panose="020B0609020204030204" pitchFamily="49" charset="0"/>
            </a:endParaRPr>
          </a:p>
          <a:p>
            <a:pPr marL="85725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0;</a:t>
            </a:r>
          </a:p>
          <a:p>
            <a:pPr marL="857250" lvl="2" indent="0">
              <a:buNone/>
            </a:pPr>
            <a:r>
              <a:rPr lang="en-CA" sz="1500" dirty="0">
                <a:latin typeface="Consolas" panose="020B0609020204030204" pitchFamily="49" charset="0"/>
                <a:cs typeface="Consolas" panose="020B0609020204030204" pitchFamily="49" charset="0"/>
              </a:rPr>
              <a:t>}</a:t>
            </a:r>
          </a:p>
          <a:p>
            <a:pPr marL="0" indent="0">
              <a:buNone/>
            </a:pP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42490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When a function is called, the arguments are evaluated and copied to the locations for the parameters on the call stack</a:t>
            </a:r>
          </a:p>
          <a:p>
            <a:pPr lvl="1"/>
            <a:r>
              <a:rPr lang="en-CA" dirty="0" smtClean="0"/>
              <a:t>The parameters are variables  restricted to the function</a:t>
            </a:r>
          </a:p>
          <a:p>
            <a:pPr lvl="1"/>
            <a:r>
              <a:rPr lang="en-CA" dirty="0" smtClean="0"/>
              <a:t>The arguments can be local variables, but they can also be expressions</a:t>
            </a:r>
          </a:p>
          <a:p>
            <a:pPr lvl="1"/>
            <a:endParaRPr lang="en-CA" dirty="0"/>
          </a:p>
          <a:p>
            <a:pPr marL="1257300" lvl="3" indent="0">
              <a:buNone/>
            </a:pPr>
            <a:r>
              <a:rPr lang="en-CA" dirty="0" smtClean="0">
                <a:latin typeface="Consolas" panose="020B0609020204030204" pitchFamily="49" charset="0"/>
                <a:cs typeface="Consolas" panose="020B0609020204030204" pitchFamily="49" charset="0"/>
              </a:rPr>
              <a:t>int main()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x{3.14};</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std::sin( x )     &lt;&lt; std::endl;</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std::sin( 2*x + 1 ) &lt;&lt; std::endl;</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return 0;</a:t>
            </a:r>
          </a:p>
          <a:p>
            <a:pPr marL="1257300" lvl="3"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lvl="1"/>
            <a:endParaRPr lang="en-CA" dirty="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39063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wharder\Desktop\c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22"/>
            <a:ext cx="4752603" cy="2592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Recalling these images:</a:t>
            </a:r>
          </a:p>
          <a:p>
            <a:pPr lvl="1"/>
            <a:r>
              <a:rPr lang="en-CA" dirty="0" smtClean="0"/>
              <a:t>Suppose </a:t>
            </a:r>
            <a:r>
              <a:rPr lang="en-CA" dirty="0" smtClean="0">
                <a:latin typeface="Consolas" panose="020B0609020204030204" pitchFamily="49" charset="0"/>
                <a:cs typeface="Consolas" panose="020B0609020204030204" pitchFamily="49" charset="0"/>
              </a:rPr>
              <a:t>main()</a:t>
            </a:r>
            <a:r>
              <a:rPr lang="en-CA" dirty="0" smtClean="0"/>
              <a:t> has three local variables</a:t>
            </a:r>
          </a:p>
          <a:p>
            <a:pPr lvl="1"/>
            <a:r>
              <a:rPr lang="en-CA" dirty="0" smtClean="0"/>
              <a:t>The memory for these variables is on the stack</a:t>
            </a:r>
          </a:p>
        </p:txBody>
      </p:sp>
    </p:spTree>
    <p:extLst>
      <p:ext uri="{BB962C8B-B14F-4D97-AF65-F5344CB8AC3E}">
        <p14:creationId xmlns:p14="http://schemas.microsoft.com/office/powerpoint/2010/main" val="3144070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wharder\Desktop\cal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22"/>
            <a:ext cx="4752603" cy="2592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If </a:t>
            </a:r>
            <a:r>
              <a:rPr lang="en-CA" dirty="0" smtClean="0">
                <a:latin typeface="Consolas" panose="020B0609020204030204" pitchFamily="49" charset="0"/>
                <a:cs typeface="Consolas" panose="020B0609020204030204" pitchFamily="49" charset="0"/>
              </a:rPr>
              <a:t>main()</a:t>
            </a:r>
            <a:r>
              <a:rPr lang="en-CA" dirty="0" smtClean="0"/>
              <a:t> calls </a:t>
            </a:r>
            <a:r>
              <a:rPr lang="en-CA" dirty="0" smtClean="0">
                <a:latin typeface="Consolas" panose="020B0609020204030204" pitchFamily="49" charset="0"/>
                <a:cs typeface="Consolas" panose="020B0609020204030204" pitchFamily="49" charset="0"/>
              </a:rPr>
              <a:t>f(...)</a:t>
            </a:r>
            <a:r>
              <a:rPr lang="en-CA" dirty="0" smtClean="0"/>
              <a:t>, the arguments are evaluated and copied to the appropriate locations reserved for the parameters</a:t>
            </a:r>
          </a:p>
        </p:txBody>
      </p:sp>
    </p:spTree>
    <p:extLst>
      <p:ext uri="{BB962C8B-B14F-4D97-AF65-F5344CB8AC3E}">
        <p14:creationId xmlns:p14="http://schemas.microsoft.com/office/powerpoint/2010/main" val="1363017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cal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05022"/>
            <a:ext cx="4752603" cy="2592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When </a:t>
            </a:r>
            <a:r>
              <a:rPr lang="en-CA" dirty="0" smtClean="0">
                <a:latin typeface="Consolas" panose="020B0609020204030204" pitchFamily="49" charset="0"/>
                <a:cs typeface="Consolas" panose="020B0609020204030204" pitchFamily="49" charset="0"/>
              </a:rPr>
              <a:t>f(...)</a:t>
            </a:r>
            <a:r>
              <a:rPr lang="en-CA" dirty="0" smtClean="0"/>
              <a:t> is called, additional space for any local variable for </a:t>
            </a:r>
            <a:r>
              <a:rPr lang="en-CA" dirty="0">
                <a:latin typeface="Consolas" panose="020B0609020204030204" pitchFamily="49" charset="0"/>
                <a:cs typeface="Consolas" panose="020B0609020204030204" pitchFamily="49" charset="0"/>
              </a:rPr>
              <a:t>f(...)</a:t>
            </a:r>
            <a:r>
              <a:rPr lang="en-CA" dirty="0"/>
              <a:t> is </a:t>
            </a:r>
            <a:r>
              <a:rPr lang="en-CA" dirty="0" smtClean="0"/>
              <a:t>also reserved on the stack</a:t>
            </a:r>
          </a:p>
          <a:p>
            <a:pPr lvl="1"/>
            <a:r>
              <a:rPr lang="en-CA" dirty="0" smtClean="0"/>
              <a:t>Inside </a:t>
            </a:r>
            <a:r>
              <a:rPr lang="en-CA" dirty="0">
                <a:latin typeface="Consolas" panose="020B0609020204030204" pitchFamily="49" charset="0"/>
                <a:cs typeface="Consolas" panose="020B0609020204030204" pitchFamily="49" charset="0"/>
              </a:rPr>
              <a:t>f</a:t>
            </a:r>
            <a:r>
              <a:rPr lang="en-CA" dirty="0" smtClean="0">
                <a:latin typeface="Consolas" panose="020B0609020204030204" pitchFamily="49" charset="0"/>
                <a:cs typeface="Consolas" panose="020B0609020204030204" pitchFamily="49" charset="0"/>
              </a:rPr>
              <a:t>(...)</a:t>
            </a:r>
            <a:r>
              <a:rPr lang="en-CA" dirty="0" smtClean="0"/>
              <a:t>, you can modify the parameters and local, but when the function exists, those changes are lost</a:t>
            </a:r>
            <a:endParaRPr lang="en-CA" dirty="0"/>
          </a:p>
          <a:p>
            <a:pPr lvl="1"/>
            <a:endParaRPr lang="en-CA" dirty="0" smtClean="0"/>
          </a:p>
        </p:txBody>
      </p:sp>
    </p:spTree>
    <p:extLst>
      <p:ext uri="{BB962C8B-B14F-4D97-AF65-F5344CB8AC3E}">
        <p14:creationId xmlns:p14="http://schemas.microsoft.com/office/powerpoint/2010/main" val="4017553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We can write a function that accepts an array as a parameter</a:t>
            </a:r>
          </a:p>
          <a:p>
            <a:pPr marL="457200" lvl="3" indent="0">
              <a:buNone/>
            </a:pPr>
            <a:r>
              <a:rPr lang="en-CA" sz="1600" dirty="0" smtClean="0">
                <a:latin typeface="Consolas" panose="020B0609020204030204" pitchFamily="49" charset="0"/>
                <a:cs typeface="Consolas" panose="020B0609020204030204" pitchFamily="49" charset="0"/>
              </a:rPr>
              <a:t>	int main();</a:t>
            </a:r>
          </a:p>
          <a:p>
            <a:pPr marL="914400" lvl="4" indent="0">
              <a:buNone/>
            </a:pPr>
            <a:r>
              <a:rPr lang="en-CA" dirty="0" smtClean="0">
                <a:solidFill>
                  <a:srgbClr val="C00000"/>
                </a:solidFill>
                <a:latin typeface="Consolas" panose="020B0609020204030204" pitchFamily="49" charset="0"/>
                <a:cs typeface="Consolas" panose="020B0609020204030204" pitchFamily="49" charset="0"/>
              </a:rPr>
              <a:t>double </a:t>
            </a:r>
            <a:r>
              <a:rPr lang="en-CA" dirty="0">
                <a:solidFill>
                  <a:srgbClr val="C00000"/>
                </a:solidFill>
                <a:latin typeface="Consolas" panose="020B0609020204030204" pitchFamily="49" charset="0"/>
                <a:cs typeface="Consolas" panose="020B0609020204030204" pitchFamily="49" charset="0"/>
              </a:rPr>
              <a:t>average( double data[4] </a:t>
            </a:r>
            <a:r>
              <a:rPr lang="en-CA" dirty="0" smtClean="0">
                <a:solidFill>
                  <a:srgbClr val="C00000"/>
                </a:solidFill>
                <a:latin typeface="Consolas" panose="020B0609020204030204" pitchFamily="49" charset="0"/>
                <a:cs typeface="Consolas" panose="020B0609020204030204" pitchFamily="49" charset="0"/>
              </a:rPr>
              <a:t>);</a:t>
            </a:r>
          </a:p>
          <a:p>
            <a:pPr marL="914400" lvl="4" indent="0">
              <a:buNone/>
            </a:pPr>
            <a:endParaRPr lang="en-CA" dirty="0" smtClean="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int main() {</a:t>
            </a:r>
          </a:p>
          <a:p>
            <a:pPr marL="914400" lvl="4"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drone speed in m/s</a:t>
            </a:r>
          </a:p>
          <a:p>
            <a:pPr marL="914400" lvl="4"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speeds[4]{178.2, 182.5, 187.1, 191.6};</a:t>
            </a:r>
          </a:p>
          <a:p>
            <a:pPr marL="914400" lvl="4" indent="0">
              <a:buNone/>
            </a:pPr>
            <a:endParaRPr lang="en-CA" dirty="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std::cout &lt;&lt; average( speeds ) &lt;&lt; std::endl;</a:t>
            </a:r>
          </a:p>
          <a:p>
            <a:pPr marL="914400" lvl="4" indent="0">
              <a:buNone/>
            </a:pPr>
            <a:endParaRPr lang="en-CA" dirty="0" smtClean="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return 0;</a:t>
            </a:r>
          </a:p>
          <a:p>
            <a:pPr marL="914400" lvl="4" indent="0">
              <a:buNone/>
            </a:pPr>
            <a:r>
              <a:rPr lang="en-CA" dirty="0" smtClean="0">
                <a:latin typeface="Consolas" panose="020B0609020204030204" pitchFamily="49" charset="0"/>
                <a:cs typeface="Consolas" panose="020B0609020204030204" pitchFamily="49" charset="0"/>
              </a:rPr>
              <a:t>}</a:t>
            </a:r>
            <a:endParaRPr lang="en-CA" sz="2800" dirty="0"/>
          </a:p>
        </p:txBody>
      </p:sp>
      <p:sp>
        <p:nvSpPr>
          <p:cNvPr id="4" name="Rectangle 3"/>
          <p:cNvSpPr/>
          <p:nvPr/>
        </p:nvSpPr>
        <p:spPr>
          <a:xfrm>
            <a:off x="3419872" y="4483510"/>
            <a:ext cx="5292080" cy="2308324"/>
          </a:xfrm>
          <a:prstGeom prst="rect">
            <a:avLst/>
          </a:prstGeom>
        </p:spPr>
        <p:txBody>
          <a:bodyPr wrap="square">
            <a:spAutoFit/>
          </a:bodyPr>
          <a:lstStyle/>
          <a:p>
            <a:pPr indent="-57150"/>
            <a:r>
              <a:rPr lang="en-CA" sz="1600" dirty="0" smtClean="0">
                <a:solidFill>
                  <a:srgbClr val="C00000"/>
                </a:solidFill>
                <a:latin typeface="Consolas" panose="020B0609020204030204" pitchFamily="49" charset="0"/>
                <a:cs typeface="Consolas" panose="020B0609020204030204" pitchFamily="49" charset="0"/>
              </a:rPr>
              <a:t>double </a:t>
            </a:r>
            <a:r>
              <a:rPr lang="en-CA" sz="1600" dirty="0">
                <a:solidFill>
                  <a:srgbClr val="C00000"/>
                </a:solidFill>
                <a:latin typeface="Consolas" panose="020B0609020204030204" pitchFamily="49" charset="0"/>
                <a:cs typeface="Consolas" panose="020B0609020204030204" pitchFamily="49" charset="0"/>
              </a:rPr>
              <a:t>average( double data[4] ) {</a:t>
            </a:r>
          </a:p>
          <a:p>
            <a:pPr indent="-57150"/>
            <a:r>
              <a:rPr lang="en-CA" sz="1600" dirty="0">
                <a:solidFill>
                  <a:srgbClr val="C00000"/>
                </a:solidFill>
                <a:latin typeface="Consolas" panose="020B0609020204030204" pitchFamily="49" charset="0"/>
                <a:cs typeface="Consolas" panose="020B0609020204030204" pitchFamily="49" charset="0"/>
              </a:rPr>
              <a:t>    double sum{0.0};</a:t>
            </a:r>
          </a:p>
          <a:p>
            <a:pPr indent="-57150"/>
            <a:endParaRPr lang="en-CA" sz="1600" dirty="0">
              <a:solidFill>
                <a:srgbClr val="C00000"/>
              </a:solidFill>
              <a:latin typeface="Consolas" panose="020B0609020204030204" pitchFamily="49" charset="0"/>
              <a:cs typeface="Consolas" panose="020B0609020204030204" pitchFamily="49" charset="0"/>
            </a:endParaRPr>
          </a:p>
          <a:p>
            <a:pPr indent="-57150"/>
            <a:r>
              <a:rPr lang="en-CA" sz="1600" dirty="0">
                <a:solidFill>
                  <a:srgbClr val="C00000"/>
                </a:solidFill>
                <a:latin typeface="Consolas" panose="020B0609020204030204" pitchFamily="49" charset="0"/>
                <a:cs typeface="Consolas" panose="020B0609020204030204" pitchFamily="49" charset="0"/>
              </a:rPr>
              <a:t>    for ( std::size_t k{0}; k &lt; 4; ++k ) {</a:t>
            </a:r>
          </a:p>
          <a:p>
            <a:pPr indent="-57150"/>
            <a:r>
              <a:rPr lang="en-CA" sz="1600" dirty="0">
                <a:solidFill>
                  <a:srgbClr val="C00000"/>
                </a:solidFill>
                <a:latin typeface="Consolas" panose="020B0609020204030204" pitchFamily="49" charset="0"/>
                <a:cs typeface="Consolas" panose="020B0609020204030204" pitchFamily="49" charset="0"/>
              </a:rPr>
              <a:t>        sum += data[k];</a:t>
            </a:r>
          </a:p>
          <a:p>
            <a:pPr indent="-57150"/>
            <a:r>
              <a:rPr lang="en-CA" sz="1600" dirty="0">
                <a:solidFill>
                  <a:srgbClr val="C00000"/>
                </a:solidFill>
                <a:latin typeface="Consolas" panose="020B0609020204030204" pitchFamily="49" charset="0"/>
                <a:cs typeface="Consolas" panose="020B0609020204030204" pitchFamily="49" charset="0"/>
              </a:rPr>
              <a:t>    }</a:t>
            </a:r>
          </a:p>
          <a:p>
            <a:pPr indent="-57150"/>
            <a:endParaRPr lang="en-CA" sz="1600" dirty="0">
              <a:solidFill>
                <a:srgbClr val="C00000"/>
              </a:solidFill>
              <a:latin typeface="Consolas" panose="020B0609020204030204" pitchFamily="49" charset="0"/>
              <a:cs typeface="Consolas" panose="020B0609020204030204" pitchFamily="49" charset="0"/>
            </a:endParaRPr>
          </a:p>
          <a:p>
            <a:pPr indent="-57150"/>
            <a:r>
              <a:rPr lang="en-CA" sz="1600" dirty="0">
                <a:solidFill>
                  <a:srgbClr val="C00000"/>
                </a:solidFill>
                <a:latin typeface="Consolas" panose="020B0609020204030204" pitchFamily="49" charset="0"/>
                <a:cs typeface="Consolas" panose="020B0609020204030204" pitchFamily="49" charset="0"/>
              </a:rPr>
              <a:t>    return sum/4.0;</a:t>
            </a:r>
          </a:p>
          <a:p>
            <a:pPr indent="-57150"/>
            <a:r>
              <a:rPr lang="en-CA" sz="1600" dirty="0">
                <a:solidFill>
                  <a:srgbClr val="C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21051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But what is copied to the parameter?</a:t>
            </a:r>
          </a:p>
          <a:p>
            <a:pPr marL="457200" lvl="3" indent="0">
              <a:buNone/>
            </a:pPr>
            <a:r>
              <a:rPr lang="en-CA" sz="1600" dirty="0" smtClean="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int main();</a:t>
            </a:r>
          </a:p>
          <a:p>
            <a:pPr marL="914400" lvl="4" indent="0">
              <a:buNone/>
            </a:pPr>
            <a:r>
              <a:rPr lang="en-CA" sz="1500" b="1" dirty="0" smtClean="0">
                <a:solidFill>
                  <a:srgbClr val="0070C0"/>
                </a:solidFill>
                <a:latin typeface="Consolas" panose="020B0609020204030204" pitchFamily="49" charset="0"/>
                <a:cs typeface="Consolas" panose="020B0609020204030204" pitchFamily="49" charset="0"/>
              </a:rPr>
              <a:t>void </a:t>
            </a:r>
            <a:r>
              <a:rPr lang="en-CA" sz="1500" b="1" dirty="0" err="1" smtClean="0">
                <a:solidFill>
                  <a:srgbClr val="0070C0"/>
                </a:solidFill>
                <a:latin typeface="Consolas" panose="020B0609020204030204" pitchFamily="49" charset="0"/>
                <a:cs typeface="Consolas" panose="020B0609020204030204" pitchFamily="49" charset="0"/>
              </a:rPr>
              <a:t>print_array</a:t>
            </a:r>
            <a:r>
              <a:rPr lang="en-CA" sz="1500" b="1" dirty="0" smtClean="0">
                <a:solidFill>
                  <a:srgbClr val="0070C0"/>
                </a:solidFill>
                <a:latin typeface="Consolas" panose="020B0609020204030204" pitchFamily="49" charset="0"/>
                <a:cs typeface="Consolas" panose="020B0609020204030204" pitchFamily="49" charset="0"/>
              </a:rPr>
              <a:t>( </a:t>
            </a:r>
            <a:r>
              <a:rPr lang="en-CA" sz="1500" b="1" dirty="0">
                <a:solidFill>
                  <a:srgbClr val="0070C0"/>
                </a:solidFill>
                <a:latin typeface="Consolas" panose="020B0609020204030204" pitchFamily="49" charset="0"/>
                <a:cs typeface="Consolas" panose="020B0609020204030204" pitchFamily="49" charset="0"/>
              </a:rPr>
              <a:t>double </a:t>
            </a:r>
            <a:r>
              <a:rPr lang="en-CA" sz="1500" b="1" dirty="0" smtClean="0">
                <a:solidFill>
                  <a:srgbClr val="0070C0"/>
                </a:solidFill>
                <a:latin typeface="Consolas" panose="020B0609020204030204" pitchFamily="49" charset="0"/>
                <a:cs typeface="Consolas" panose="020B0609020204030204" pitchFamily="49" charset="0"/>
              </a:rPr>
              <a:t>array[] );</a:t>
            </a:r>
          </a:p>
          <a:p>
            <a:pPr marL="914400" lvl="4" indent="0">
              <a:buNone/>
            </a:pPr>
            <a:endParaRPr lang="en-CA" sz="1500" dirty="0" smtClean="0">
              <a:solidFill>
                <a:srgbClr val="7030A0"/>
              </a:solidFill>
              <a:latin typeface="Consolas" panose="020B0609020204030204" pitchFamily="49" charset="0"/>
              <a:cs typeface="Consolas" panose="020B0609020204030204" pitchFamily="49" charset="0"/>
            </a:endParaRPr>
          </a:p>
          <a:p>
            <a:pPr marL="914400" lvl="4" indent="0">
              <a:buNone/>
            </a:pPr>
            <a:r>
              <a:rPr lang="en-CA" sz="1500" dirty="0" smtClean="0">
                <a:latin typeface="Consolas" panose="020B0609020204030204" pitchFamily="49" charset="0"/>
                <a:cs typeface="Consolas" panose="020B0609020204030204" pitchFamily="49" charset="0"/>
              </a:rPr>
              <a:t>int main() {</a:t>
            </a:r>
          </a:p>
          <a:p>
            <a:pPr marL="914400" lvl="4"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 drone speed in m/s</a:t>
            </a:r>
          </a:p>
          <a:p>
            <a:pPr marL="914400" lvl="4"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double speeds[4]{178.2, 182.5, 187.1, 191.6};</a:t>
            </a:r>
          </a:p>
          <a:p>
            <a:pPr marL="914400" lvl="4" indent="0">
              <a:buNone/>
            </a:pPr>
            <a:r>
              <a:rPr lang="en-CA" sz="1500" dirty="0" smtClean="0">
                <a:latin typeface="Consolas" panose="020B0609020204030204" pitchFamily="49" charset="0"/>
                <a:cs typeface="Consolas" panose="020B0609020204030204" pitchFamily="49" charset="0"/>
              </a:rPr>
              <a:t>    std::cout &lt;&lt; "Inside main:        " &lt;&lt; speeds &lt;&lt; std::endl;</a:t>
            </a:r>
          </a:p>
          <a:p>
            <a:pPr marL="914400" lvl="4" indent="0">
              <a:buNone/>
            </a:pPr>
            <a:r>
              <a:rPr lang="en-CA" sz="1500" dirty="0" smtClean="0">
                <a:latin typeface="Consolas" panose="020B0609020204030204" pitchFamily="49" charset="0"/>
                <a:cs typeface="Consolas" panose="020B0609020204030204" pitchFamily="49" charset="0"/>
              </a:rPr>
              <a:t>    </a:t>
            </a:r>
            <a:r>
              <a:rPr lang="en-CA" sz="1500" dirty="0" err="1" smtClean="0">
                <a:latin typeface="Consolas" panose="020B0609020204030204" pitchFamily="49" charset="0"/>
                <a:cs typeface="Consolas" panose="020B0609020204030204" pitchFamily="49" charset="0"/>
              </a:rPr>
              <a:t>print_array</a:t>
            </a:r>
            <a:r>
              <a:rPr lang="en-CA" sz="1500" dirty="0" smtClean="0">
                <a:latin typeface="Consolas" panose="020B0609020204030204" pitchFamily="49" charset="0"/>
                <a:cs typeface="Consolas" panose="020B0609020204030204" pitchFamily="49" charset="0"/>
              </a:rPr>
              <a:t>( speeds );</a:t>
            </a:r>
          </a:p>
          <a:p>
            <a:pPr marL="914400" lvl="4" indent="0">
              <a:buNone/>
            </a:pPr>
            <a:r>
              <a:rPr lang="en-CA" sz="1500" dirty="0" smtClean="0">
                <a:latin typeface="Consolas" panose="020B0609020204030204" pitchFamily="49" charset="0"/>
                <a:cs typeface="Consolas" panose="020B0609020204030204" pitchFamily="49" charset="0"/>
              </a:rPr>
              <a:t>    return 0;</a:t>
            </a:r>
          </a:p>
          <a:p>
            <a:pPr marL="914400" lvl="4" indent="0">
              <a:buNone/>
            </a:pPr>
            <a:r>
              <a:rPr lang="en-CA" sz="1500" dirty="0" smtClean="0">
                <a:latin typeface="Consolas" panose="020B0609020204030204" pitchFamily="49" charset="0"/>
                <a:cs typeface="Consolas" panose="020B0609020204030204" pitchFamily="49" charset="0"/>
              </a:rPr>
              <a:t>}</a:t>
            </a:r>
          </a:p>
          <a:p>
            <a:pPr marL="914400" lvl="4" indent="0">
              <a:buNone/>
            </a:pPr>
            <a:endParaRPr lang="en-CA" sz="1500" dirty="0">
              <a:latin typeface="Consolas" panose="020B0609020204030204" pitchFamily="49" charset="0"/>
              <a:cs typeface="Consolas" panose="020B0609020204030204" pitchFamily="49" charset="0"/>
            </a:endParaRPr>
          </a:p>
          <a:p>
            <a:pPr marL="914400" lvl="4" indent="0">
              <a:buNone/>
            </a:pPr>
            <a:r>
              <a:rPr lang="en-CA" sz="1500" b="1" dirty="0">
                <a:solidFill>
                  <a:srgbClr val="0070C0"/>
                </a:solidFill>
                <a:latin typeface="Consolas" panose="020B0609020204030204" pitchFamily="49" charset="0"/>
                <a:cs typeface="Consolas" panose="020B0609020204030204" pitchFamily="49" charset="0"/>
              </a:rPr>
              <a:t>void </a:t>
            </a:r>
            <a:r>
              <a:rPr lang="en-CA" sz="1500" b="1" dirty="0" err="1">
                <a:solidFill>
                  <a:srgbClr val="0070C0"/>
                </a:solidFill>
                <a:latin typeface="Consolas" panose="020B0609020204030204" pitchFamily="49" charset="0"/>
                <a:cs typeface="Consolas" panose="020B0609020204030204" pitchFamily="49" charset="0"/>
              </a:rPr>
              <a:t>print_array</a:t>
            </a:r>
            <a:r>
              <a:rPr lang="en-CA" sz="1500" b="1" dirty="0">
                <a:solidFill>
                  <a:srgbClr val="0070C0"/>
                </a:solidFill>
                <a:latin typeface="Consolas" panose="020B0609020204030204" pitchFamily="49" charset="0"/>
                <a:cs typeface="Consolas" panose="020B0609020204030204" pitchFamily="49" charset="0"/>
              </a:rPr>
              <a:t>( double </a:t>
            </a:r>
            <a:r>
              <a:rPr lang="en-CA" sz="1500" b="1" dirty="0" smtClean="0">
                <a:solidFill>
                  <a:srgbClr val="0070C0"/>
                </a:solidFill>
                <a:latin typeface="Consolas" panose="020B0609020204030204" pitchFamily="49" charset="0"/>
                <a:cs typeface="Consolas" panose="020B0609020204030204" pitchFamily="49" charset="0"/>
              </a:rPr>
              <a:t>array[] ) {</a:t>
            </a:r>
          </a:p>
          <a:p>
            <a:pPr marL="914400" lvl="4" indent="0">
              <a:buNone/>
            </a:pPr>
            <a:r>
              <a:rPr lang="en-CA" sz="1500" b="1" dirty="0" smtClean="0">
                <a:solidFill>
                  <a:srgbClr val="0070C0"/>
                </a:solidFill>
                <a:latin typeface="Consolas" panose="020B0609020204030204" pitchFamily="49" charset="0"/>
                <a:cs typeface="Consolas" panose="020B0609020204030204" pitchFamily="49" charset="0"/>
              </a:rPr>
              <a:t>    std::cout &lt;&lt; "Inside </a:t>
            </a:r>
            <a:r>
              <a:rPr lang="en-CA" sz="1500" b="1" dirty="0" err="1" smtClean="0">
                <a:solidFill>
                  <a:srgbClr val="0070C0"/>
                </a:solidFill>
                <a:latin typeface="Consolas" panose="020B0609020204030204" pitchFamily="49" charset="0"/>
                <a:cs typeface="Consolas" panose="020B0609020204030204" pitchFamily="49" charset="0"/>
              </a:rPr>
              <a:t>print_array</a:t>
            </a:r>
            <a:r>
              <a:rPr lang="en-CA" sz="1500" b="1" dirty="0" smtClean="0">
                <a:solidFill>
                  <a:srgbClr val="0070C0"/>
                </a:solidFill>
                <a:latin typeface="Consolas" panose="020B0609020204030204" pitchFamily="49" charset="0"/>
                <a:cs typeface="Consolas" panose="020B0609020204030204" pitchFamily="49" charset="0"/>
              </a:rPr>
              <a:t>: " &lt;&lt; array &lt;&lt; std::endl;</a:t>
            </a:r>
          </a:p>
          <a:p>
            <a:pPr marL="914400" lvl="4" indent="0">
              <a:buNone/>
            </a:pPr>
            <a:r>
              <a:rPr lang="en-CA" sz="1500" b="1" dirty="0" smtClean="0">
                <a:solidFill>
                  <a:srgbClr val="0070C0"/>
                </a:solidFill>
                <a:latin typeface="Consolas" panose="020B0609020204030204" pitchFamily="49" charset="0"/>
                <a:cs typeface="Consolas" panose="020B0609020204030204" pitchFamily="49" charset="0"/>
              </a:rPr>
              <a:t>}</a:t>
            </a:r>
            <a:endParaRPr lang="en-CA" sz="1500" b="1" dirty="0">
              <a:solidFill>
                <a:srgbClr val="0070C0"/>
              </a:solidFill>
              <a:latin typeface="Consolas" panose="020B0609020204030204" pitchFamily="49" charset="0"/>
              <a:cs typeface="Consolas" panose="020B0609020204030204" pitchFamily="49" charset="0"/>
            </a:endParaRPr>
          </a:p>
        </p:txBody>
      </p:sp>
      <p:sp>
        <p:nvSpPr>
          <p:cNvPr id="4" name="Rectangle 3"/>
          <p:cNvSpPr/>
          <p:nvPr/>
        </p:nvSpPr>
        <p:spPr>
          <a:xfrm>
            <a:off x="2699792" y="5589240"/>
            <a:ext cx="5262979" cy="1015663"/>
          </a:xfrm>
          <a:prstGeom prst="rect">
            <a:avLst/>
          </a:prstGeom>
        </p:spPr>
        <p:txBody>
          <a:bodyPr wrap="none">
            <a:spAutoFit/>
          </a:bodyPr>
          <a:lstStyle/>
          <a:p>
            <a:r>
              <a:rPr lang="en-CA" sz="2000" dirty="0" smtClean="0">
                <a:solidFill>
                  <a:srgbClr val="0070C0"/>
                </a:solidFill>
                <a:latin typeface="Georgia" panose="02040502050405020303" pitchFamily="18" charset="0"/>
              </a:rPr>
              <a:t>Output:</a:t>
            </a:r>
            <a:endParaRPr lang="en-CA" sz="2000" dirty="0">
              <a:solidFill>
                <a:srgbClr val="0070C0"/>
              </a:solidFill>
              <a:latin typeface="Georgia" panose="02040502050405020303" pitchFamily="18" charset="0"/>
            </a:endParaRPr>
          </a:p>
          <a:p>
            <a:r>
              <a:rPr lang="en-CA" sz="2000" dirty="0" smtClean="0">
                <a:solidFill>
                  <a:srgbClr val="0070C0"/>
                </a:solidFill>
                <a:latin typeface="Consolas" panose="020B0609020204030204" pitchFamily="49" charset="0"/>
                <a:cs typeface="Consolas" panose="020B0609020204030204" pitchFamily="49" charset="0"/>
              </a:rPr>
              <a:t>  Inside main:        0x7fff3428d430</a:t>
            </a:r>
          </a:p>
          <a:p>
            <a:r>
              <a:rPr lang="en-CA" sz="2000" dirty="0" smtClean="0">
                <a:solidFill>
                  <a:srgbClr val="0070C0"/>
                </a:solidFill>
                <a:latin typeface="Consolas" panose="020B0609020204030204" pitchFamily="49" charset="0"/>
                <a:cs typeface="Consolas" panose="020B0609020204030204" pitchFamily="49" charset="0"/>
              </a:rPr>
              <a:t>  Inside </a:t>
            </a:r>
            <a:r>
              <a:rPr lang="en-CA" sz="2000" dirty="0" err="1" smtClean="0">
                <a:solidFill>
                  <a:srgbClr val="0070C0"/>
                </a:solidFill>
                <a:latin typeface="Consolas" panose="020B0609020204030204" pitchFamily="49" charset="0"/>
                <a:cs typeface="Consolas" panose="020B0609020204030204" pitchFamily="49" charset="0"/>
              </a:rPr>
              <a:t>print_array</a:t>
            </a:r>
            <a:r>
              <a:rPr lang="en-CA" sz="2000" dirty="0" smtClean="0">
                <a:solidFill>
                  <a:srgbClr val="0070C0"/>
                </a:solidFill>
                <a:latin typeface="Consolas" panose="020B0609020204030204" pitchFamily="49" charset="0"/>
                <a:cs typeface="Consolas" panose="020B0609020204030204" pitchFamily="49" charset="0"/>
              </a:rPr>
              <a:t>: 0x7fff3428d430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79930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When </a:t>
            </a:r>
            <a:r>
              <a:rPr lang="en-CA" dirty="0" smtClean="0">
                <a:latin typeface="Consolas" panose="020B0609020204030204" pitchFamily="49" charset="0"/>
                <a:cs typeface="Consolas" panose="020B0609020204030204" pitchFamily="49" charset="0"/>
              </a:rPr>
              <a:t>main()</a:t>
            </a:r>
            <a:r>
              <a:rPr lang="en-CA" dirty="0" smtClean="0"/>
              <a:t> calls </a:t>
            </a:r>
            <a:r>
              <a:rPr lang="en-CA" dirty="0" err="1" smtClean="0">
                <a:latin typeface="Consolas" panose="020B0609020204030204" pitchFamily="49" charset="0"/>
                <a:cs typeface="Consolas" panose="020B0609020204030204" pitchFamily="49" charset="0"/>
              </a:rPr>
              <a:t>print_array</a:t>
            </a:r>
            <a:r>
              <a:rPr lang="en-CA" dirty="0" smtClean="0">
                <a:latin typeface="Consolas" panose="020B0609020204030204" pitchFamily="49" charset="0"/>
                <a:cs typeface="Consolas" panose="020B0609020204030204" pitchFamily="49" charset="0"/>
              </a:rPr>
              <a:t>(...)</a:t>
            </a:r>
            <a:r>
              <a:rPr lang="en-CA" dirty="0" smtClean="0"/>
              <a:t>, it copies the value of </a:t>
            </a:r>
            <a:r>
              <a:rPr lang="en-CA" dirty="0" smtClean="0">
                <a:latin typeface="Consolas" panose="020B0609020204030204" pitchFamily="49" charset="0"/>
                <a:cs typeface="Consolas" panose="020B0609020204030204" pitchFamily="49" charset="0"/>
              </a:rPr>
              <a:t>'speeds'</a:t>
            </a:r>
            <a:r>
              <a:rPr lang="en-CA" dirty="0" smtClean="0"/>
              <a:t> to the location of the parameter</a:t>
            </a:r>
          </a:p>
          <a:p>
            <a:pPr marL="914400" lvl="4" indent="0">
              <a:buNone/>
            </a:pPr>
            <a:r>
              <a:rPr lang="en-CA" dirty="0" smtClean="0">
                <a:latin typeface="Consolas" panose="020B0609020204030204" pitchFamily="49" charset="0"/>
                <a:cs typeface="Consolas" panose="020B0609020204030204" pitchFamily="49" charset="0"/>
              </a:rPr>
              <a:t>int </a:t>
            </a:r>
            <a:r>
              <a:rPr lang="en-CA" dirty="0">
                <a:latin typeface="Consolas" panose="020B0609020204030204" pitchFamily="49" charset="0"/>
                <a:cs typeface="Consolas" panose="020B0609020204030204" pitchFamily="49" charset="0"/>
              </a:rPr>
              <a:t>main() {</a:t>
            </a:r>
          </a:p>
          <a:p>
            <a:pPr marL="914400" lvl="4" indent="0">
              <a:buNone/>
            </a:pPr>
            <a:r>
              <a:rPr lang="en-CA" dirty="0">
                <a:latin typeface="Consolas" panose="020B0609020204030204" pitchFamily="49" charset="0"/>
                <a:cs typeface="Consolas" panose="020B0609020204030204" pitchFamily="49" charset="0"/>
              </a:rPr>
              <a:t>    // drone speed in m/s</a:t>
            </a:r>
          </a:p>
          <a:p>
            <a:pPr marL="914400" lvl="4" indent="0">
              <a:buNone/>
            </a:pPr>
            <a:r>
              <a:rPr lang="en-CA" dirty="0">
                <a:latin typeface="Consolas" panose="020B0609020204030204" pitchFamily="49" charset="0"/>
                <a:cs typeface="Consolas" panose="020B0609020204030204" pitchFamily="49" charset="0"/>
              </a:rPr>
              <a:t>    double speeds[4]{178.2, 182.5, 187.1, 191.6};</a:t>
            </a:r>
          </a:p>
          <a:p>
            <a:pPr marL="914400" lvl="4"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"Inside main:        " &lt;&lt; speeds &lt;&lt; std::endl;</a:t>
            </a:r>
          </a:p>
          <a:p>
            <a:pPr marL="914400" lvl="4"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print_array</a:t>
            </a:r>
            <a:r>
              <a:rPr lang="en-CA" dirty="0" smtClean="0">
                <a:latin typeface="Consolas" panose="020B0609020204030204" pitchFamily="49" charset="0"/>
                <a:cs typeface="Consolas" panose="020B0609020204030204" pitchFamily="49" charset="0"/>
              </a:rPr>
              <a:t>( speeds );</a:t>
            </a:r>
            <a:endParaRPr lang="en-CA" dirty="0">
              <a:latin typeface="Consolas" panose="020B0609020204030204" pitchFamily="49" charset="0"/>
              <a:cs typeface="Consolas" panose="020B0609020204030204" pitchFamily="49" charset="0"/>
            </a:endParaRPr>
          </a:p>
          <a:p>
            <a:pPr marL="914400" lvl="4" indent="0">
              <a:buNone/>
            </a:pPr>
            <a:r>
              <a:rPr lang="en-CA" dirty="0">
                <a:latin typeface="Consolas" panose="020B0609020204030204" pitchFamily="49" charset="0"/>
                <a:cs typeface="Consolas" panose="020B0609020204030204" pitchFamily="49" charset="0"/>
              </a:rPr>
              <a:t>    return 0;</a:t>
            </a:r>
          </a:p>
          <a:p>
            <a:pPr marL="914400" lvl="4" indent="0">
              <a:buNone/>
            </a:pPr>
            <a:r>
              <a:rPr lang="en-CA" dirty="0" smtClean="0">
                <a:latin typeface="Consolas" panose="020B0609020204030204" pitchFamily="49" charset="0"/>
                <a:cs typeface="Consolas" panose="020B0609020204030204" pitchFamily="49" charset="0"/>
              </a:rPr>
              <a:t>}</a:t>
            </a:r>
            <a:endParaRPr lang="en-CA" sz="2400" dirty="0"/>
          </a:p>
          <a:p>
            <a:endParaRPr lang="en-CA" dirty="0"/>
          </a:p>
        </p:txBody>
      </p:sp>
      <p:pic>
        <p:nvPicPr>
          <p:cNvPr id="3074" name="Picture 2" descr="C:\Users\dwharder\Desktop\call.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97152"/>
            <a:ext cx="8556516" cy="154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01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Problem: what if we don’t know the capacity of the array </a:t>
            </a:r>
            <a:r>
              <a:rPr lang="en-CA" i="1" dirty="0" smtClean="0"/>
              <a:t>a priori</a:t>
            </a:r>
            <a:r>
              <a:rPr lang="en-CA" dirty="0" smtClean="0"/>
              <a:t>?</a:t>
            </a:r>
          </a:p>
          <a:p>
            <a:pPr marL="857250" lvl="2" indent="0">
              <a:buNone/>
            </a:pPr>
            <a:r>
              <a:rPr lang="en-CA" dirty="0">
                <a:latin typeface="Consolas" panose="020B0609020204030204" pitchFamily="49" charset="0"/>
                <a:cs typeface="Consolas" panose="020B0609020204030204" pitchFamily="49" charset="0"/>
              </a:rPr>
              <a:t>double average( double data[4]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double average( double data[4] )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sum{0.0};</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for ( std::size_t k{0}; k &lt; 4; ++k )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sum += data[k];</a:t>
            </a: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sum/4.0;</a:t>
            </a: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a:t>
            </a:r>
          </a:p>
        </p:txBody>
      </p:sp>
      <p:sp>
        <p:nvSpPr>
          <p:cNvPr id="5" name="Oval 4"/>
          <p:cNvSpPr/>
          <p:nvPr/>
        </p:nvSpPr>
        <p:spPr>
          <a:xfrm>
            <a:off x="4775910" y="1959344"/>
            <a:ext cx="429414" cy="402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4773276" y="2629092"/>
            <a:ext cx="429414" cy="402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5277332" y="3602512"/>
            <a:ext cx="429414" cy="402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244622" y="4898656"/>
            <a:ext cx="501422" cy="402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563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We can separately pass the capacity:</a:t>
            </a:r>
          </a:p>
          <a:p>
            <a:pPr marL="857250" lvl="2" indent="0">
              <a:buNone/>
            </a:pPr>
            <a:r>
              <a:rPr lang="en-CA" dirty="0">
                <a:latin typeface="Consolas" panose="020B0609020204030204" pitchFamily="49" charset="0"/>
                <a:cs typeface="Consolas" panose="020B0609020204030204" pitchFamily="49" charset="0"/>
              </a:rPr>
              <a:t>double average( </a:t>
            </a:r>
            <a:r>
              <a:rPr lang="en-CA" dirty="0">
                <a:solidFill>
                  <a:srgbClr val="0070C0"/>
                </a:solidFill>
                <a:latin typeface="Consolas" panose="020B0609020204030204" pitchFamily="49" charset="0"/>
                <a:cs typeface="Consolas" panose="020B0609020204030204" pitchFamily="49" charset="0"/>
              </a:rPr>
              <a:t>double data</a:t>
            </a:r>
            <a:r>
              <a:rPr lang="en-CA" dirty="0" smtClean="0">
                <a:solidFill>
                  <a:srgbClr val="0070C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std::size_t capacity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double average( </a:t>
            </a:r>
            <a:r>
              <a:rPr lang="en-CA" dirty="0" smtClean="0">
                <a:solidFill>
                  <a:srgbClr val="0070C0"/>
                </a:solidFill>
                <a:latin typeface="Consolas" panose="020B0609020204030204" pitchFamily="49" charset="0"/>
                <a:cs typeface="Consolas" panose="020B0609020204030204" pitchFamily="49" charset="0"/>
              </a:rPr>
              <a:t>double data[]</a:t>
            </a:r>
            <a:r>
              <a:rPr lang="en-CA" dirty="0" smtClean="0">
                <a:latin typeface="Consolas" panose="020B0609020204030204" pitchFamily="49" charset="0"/>
                <a:cs typeface="Consolas" panose="020B0609020204030204" pitchFamily="49" charset="0"/>
              </a:rPr>
              <a:t>, </a:t>
            </a:r>
            <a:r>
              <a:rPr lang="en-CA" b="1" dirty="0">
                <a:solidFill>
                  <a:srgbClr val="C00000"/>
                </a:solidFill>
                <a:latin typeface="Consolas" panose="020B0609020204030204" pitchFamily="49" charset="0"/>
                <a:cs typeface="Consolas" panose="020B0609020204030204" pitchFamily="49" charset="0"/>
              </a:rPr>
              <a:t>std::size_t capacity</a:t>
            </a:r>
            <a:r>
              <a:rPr lang="en-CA" b="1" dirty="0" smtClean="0">
                <a:solidFill>
                  <a:srgbClr val="C0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sum{0.0};</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for ( std::size_t k{0}; k &lt; </a:t>
            </a:r>
            <a:r>
              <a:rPr lang="en-CA" b="1" dirty="0" smtClean="0">
                <a:solidFill>
                  <a:srgbClr val="C00000"/>
                </a:solidFill>
                <a:latin typeface="Consolas" panose="020B0609020204030204" pitchFamily="49" charset="0"/>
                <a:cs typeface="Consolas" panose="020B0609020204030204" pitchFamily="49" charset="0"/>
              </a:rPr>
              <a:t>capacity</a:t>
            </a:r>
            <a:r>
              <a:rPr lang="en-CA" dirty="0" smtClean="0">
                <a:latin typeface="Consolas" panose="020B0609020204030204" pitchFamily="49" charset="0"/>
                <a:cs typeface="Consolas" panose="020B0609020204030204" pitchFamily="49" charset="0"/>
              </a:rPr>
              <a:t>; ++k ) {</a:t>
            </a: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sum += </a:t>
            </a:r>
            <a:r>
              <a:rPr lang="en-CA" dirty="0" smtClean="0">
                <a:solidFill>
                  <a:srgbClr val="0070C0"/>
                </a:solidFill>
                <a:latin typeface="Consolas" panose="020B0609020204030204" pitchFamily="49" charset="0"/>
                <a:cs typeface="Consolas" panose="020B0609020204030204" pitchFamily="49" charset="0"/>
              </a:rPr>
              <a:t>data[k]</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endParaRPr lang="en-CA" dirty="0" smtClean="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sum/</a:t>
            </a:r>
            <a:r>
              <a:rPr lang="en-CA" b="1" dirty="0" smtClean="0">
                <a:solidFill>
                  <a:srgbClr val="C00000"/>
                </a:solidFill>
                <a:latin typeface="Consolas" panose="020B0609020204030204" pitchFamily="49" charset="0"/>
                <a:cs typeface="Consolas" panose="020B0609020204030204" pitchFamily="49" charset="0"/>
              </a:rPr>
              <a:t>capacity</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a:t>
            </a:r>
          </a:p>
        </p:txBody>
      </p:sp>
      <p:sp>
        <p:nvSpPr>
          <p:cNvPr id="7" name="TextBox 6"/>
          <p:cNvSpPr txBox="1"/>
          <p:nvPr/>
        </p:nvSpPr>
        <p:spPr>
          <a:xfrm>
            <a:off x="4427984" y="1052736"/>
            <a:ext cx="4124847"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We will accept an array of any capacity</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  as long as they are </a:t>
            </a:r>
            <a:r>
              <a:rPr lang="en-CA" dirty="0" smtClean="0">
                <a:solidFill>
                  <a:srgbClr val="0070C0"/>
                </a:solidFill>
                <a:latin typeface="Consolas" panose="020B0609020204030204" pitchFamily="49" charset="0"/>
                <a:cs typeface="Consolas" panose="020B0609020204030204" pitchFamily="49" charset="0"/>
              </a:rPr>
              <a:t>double</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9713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CA" dirty="0" smtClean="0"/>
              <a:t>Suppose we want to calculate the average of five values:</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double average( double x0, double x1, double x2,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double x3, double x4 )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(x0 + x1 + x2 + x3 + x4)/5.0;</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r>
              <a:rPr lang="en-CA" sz="1800" dirty="0"/>
              <a:t>Suppose we want to calculate the average of </a:t>
            </a:r>
            <a:r>
              <a:rPr lang="en-CA" sz="1800" dirty="0" smtClean="0"/>
              <a:t>seven </a:t>
            </a:r>
            <a:r>
              <a:rPr lang="en-CA" sz="1800" dirty="0"/>
              <a:t>values:</a:t>
            </a:r>
          </a:p>
          <a:p>
            <a:pPr marL="0" indent="0">
              <a:buNone/>
            </a:pPr>
            <a:r>
              <a:rPr lang="en-CA" sz="1800" dirty="0">
                <a:latin typeface="Consolas" panose="020B0609020204030204" pitchFamily="49" charset="0"/>
                <a:cs typeface="Consolas" panose="020B0609020204030204" pitchFamily="49" charset="0"/>
              </a:rPr>
              <a:t>	double </a:t>
            </a:r>
            <a:r>
              <a:rPr lang="en-CA" sz="1800" dirty="0" smtClean="0">
                <a:latin typeface="Consolas" panose="020B0609020204030204" pitchFamily="49" charset="0"/>
                <a:cs typeface="Consolas" panose="020B0609020204030204" pitchFamily="49" charset="0"/>
              </a:rPr>
              <a:t>average( </a:t>
            </a:r>
            <a:r>
              <a:rPr lang="en-CA" sz="1800" dirty="0">
                <a:latin typeface="Consolas" panose="020B0609020204030204" pitchFamily="49" charset="0"/>
                <a:cs typeface="Consolas" panose="020B0609020204030204" pitchFamily="49" charset="0"/>
              </a:rPr>
              <a:t>double x0, double x1, double x2,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double x3, double </a:t>
            </a:r>
            <a:r>
              <a:rPr lang="en-CA" sz="1800" dirty="0" smtClean="0">
                <a:latin typeface="Consolas" panose="020B0609020204030204" pitchFamily="49" charset="0"/>
                <a:cs typeface="Consolas" panose="020B0609020204030204" pitchFamily="49" charset="0"/>
              </a:rPr>
              <a:t>x4, double x5,</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double x6 </a:t>
            </a:r>
            <a:r>
              <a:rPr lang="en-CA" sz="1800" dirty="0">
                <a:latin typeface="Consolas" panose="020B0609020204030204" pitchFamily="49" charset="0"/>
                <a:cs typeface="Consolas" panose="020B0609020204030204" pitchFamily="49" charset="0"/>
              </a:rPr>
              <a:t>) {</a:t>
            </a:r>
          </a:p>
          <a:p>
            <a:pPr marL="0" indent="0">
              <a:buNone/>
            </a:pPr>
            <a:r>
              <a:rPr lang="en-CA" sz="1800" dirty="0">
                <a:latin typeface="Consolas" panose="020B0609020204030204" pitchFamily="49" charset="0"/>
                <a:cs typeface="Consolas" panose="020B0609020204030204" pitchFamily="49" charset="0"/>
              </a:rPr>
              <a:t>	    return (x0 + x1 + x2 + x3 + </a:t>
            </a:r>
            <a:r>
              <a:rPr lang="en-CA" sz="1800" dirty="0" smtClean="0">
                <a:latin typeface="Consolas" panose="020B0609020204030204" pitchFamily="49" charset="0"/>
                <a:cs typeface="Consolas" panose="020B0609020204030204" pitchFamily="49" charset="0"/>
              </a:rPr>
              <a:t>x4 + x5 + x6)/7.0</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p>
          <a:p>
            <a:pPr marL="0"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We can now call this average as follows:</a:t>
            </a:r>
          </a:p>
          <a:p>
            <a:pPr marL="457200" lvl="3" indent="0">
              <a:buNone/>
            </a:pPr>
            <a:r>
              <a:rPr lang="en-CA" sz="1600" dirty="0" smtClean="0">
                <a:latin typeface="Consolas" panose="020B0609020204030204" pitchFamily="49" charset="0"/>
                <a:cs typeface="Consolas" panose="020B0609020204030204" pitchFamily="49" charset="0"/>
              </a:rPr>
              <a:t>	int main();</a:t>
            </a:r>
          </a:p>
          <a:p>
            <a:pPr marL="914400" lvl="4" indent="0">
              <a:buNone/>
            </a:pPr>
            <a:r>
              <a:rPr lang="en-CA" dirty="0" smtClean="0">
                <a:solidFill>
                  <a:srgbClr val="C00000"/>
                </a:solidFill>
                <a:latin typeface="Consolas" panose="020B0609020204030204" pitchFamily="49" charset="0"/>
                <a:cs typeface="Consolas" panose="020B0609020204030204" pitchFamily="49" charset="0"/>
              </a:rPr>
              <a:t>double </a:t>
            </a:r>
            <a:r>
              <a:rPr lang="en-CA" dirty="0">
                <a:solidFill>
                  <a:srgbClr val="C00000"/>
                </a:solidFill>
                <a:latin typeface="Consolas" panose="020B0609020204030204" pitchFamily="49" charset="0"/>
                <a:cs typeface="Consolas" panose="020B0609020204030204" pitchFamily="49" charset="0"/>
              </a:rPr>
              <a:t>average( </a:t>
            </a:r>
            <a:r>
              <a:rPr lang="en-CA" dirty="0" smtClean="0">
                <a:solidFill>
                  <a:srgbClr val="C00000"/>
                </a:solidFill>
                <a:latin typeface="Consolas" panose="020B0609020204030204" pitchFamily="49" charset="0"/>
                <a:cs typeface="Consolas" panose="020B0609020204030204" pitchFamily="49" charset="0"/>
              </a:rPr>
              <a:t>double data[], std::size_t capacity );</a:t>
            </a:r>
          </a:p>
          <a:p>
            <a:pPr marL="914400" lvl="4" indent="0">
              <a:buNone/>
            </a:pPr>
            <a:endParaRPr lang="en-CA" dirty="0" smtClean="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int main() {</a:t>
            </a:r>
          </a:p>
          <a:p>
            <a:pPr marL="914400" lvl="4"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drone speed in m/s</a:t>
            </a:r>
          </a:p>
          <a:p>
            <a:pPr marL="914400" lvl="4"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speeds[4]{178.2, 182.5, 187.1, 191.6};</a:t>
            </a:r>
          </a:p>
          <a:p>
            <a:pPr marL="914400" lvl="4" indent="0">
              <a:buNone/>
            </a:pPr>
            <a:endParaRPr lang="en-CA" dirty="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std::cout &lt;&lt; average( speeds, 4 ) &lt;&lt; std::endl;</a:t>
            </a:r>
          </a:p>
          <a:p>
            <a:pPr marL="914400" lvl="4" indent="0">
              <a:buNone/>
            </a:pPr>
            <a:endParaRPr lang="en-CA" dirty="0" smtClean="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return 0;</a:t>
            </a:r>
          </a:p>
          <a:p>
            <a:pPr marL="914400" lvl="4" indent="0">
              <a:buNone/>
            </a:pPr>
            <a:r>
              <a:rPr lang="en-CA" dirty="0" smtClean="0">
                <a:latin typeface="Consolas" panose="020B0609020204030204" pitchFamily="49" charset="0"/>
                <a:cs typeface="Consolas" panose="020B0609020204030204" pitchFamily="49" charset="0"/>
              </a:rPr>
              <a:t>}</a:t>
            </a:r>
            <a:endParaRPr lang="en-CA" sz="2800" dirty="0"/>
          </a:p>
        </p:txBody>
      </p:sp>
    </p:spTree>
    <p:extLst>
      <p:ext uri="{BB962C8B-B14F-4D97-AF65-F5344CB8AC3E}">
        <p14:creationId xmlns:p14="http://schemas.microsoft.com/office/powerpoint/2010/main" val="1006880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Suppose we author and then call this function:</a:t>
            </a:r>
          </a:p>
          <a:p>
            <a:pPr marL="914400" lvl="4" indent="0">
              <a:buNone/>
            </a:pPr>
            <a:r>
              <a:rPr lang="en-CA" dirty="0" smtClean="0">
                <a:latin typeface="Consolas" panose="020B0609020204030204" pitchFamily="49" charset="0"/>
                <a:cs typeface="Consolas" panose="020B0609020204030204" pitchFamily="49" charset="0"/>
              </a:rPr>
              <a:t>double initialize( double array[], std::size_t capacity );</a:t>
            </a:r>
          </a:p>
          <a:p>
            <a:pPr marL="914400" lvl="4" indent="0">
              <a:buNone/>
            </a:pPr>
            <a:endParaRPr lang="en-CA" dirty="0" smtClean="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Set all the entries of the array to 0.0</a:t>
            </a:r>
          </a:p>
          <a:p>
            <a:pPr marL="914400" lvl="4" indent="0">
              <a:buNone/>
            </a:pPr>
            <a:r>
              <a:rPr lang="en-CA" dirty="0" smtClean="0">
                <a:latin typeface="Consolas" panose="020B0609020204030204" pitchFamily="49" charset="0"/>
                <a:cs typeface="Consolas" panose="020B0609020204030204" pitchFamily="49" charset="0"/>
              </a:rPr>
              <a:t>double </a:t>
            </a:r>
            <a:r>
              <a:rPr lang="en-CA" dirty="0">
                <a:latin typeface="Consolas" panose="020B0609020204030204" pitchFamily="49" charset="0"/>
                <a:cs typeface="Consolas" panose="020B0609020204030204" pitchFamily="49" charset="0"/>
              </a:rPr>
              <a:t>initialize( double </a:t>
            </a:r>
            <a:r>
              <a:rPr lang="en-CA" dirty="0" smtClean="0">
                <a:latin typeface="Consolas" panose="020B0609020204030204" pitchFamily="49" charset="0"/>
                <a:cs typeface="Consolas" panose="020B0609020204030204" pitchFamily="49" charset="0"/>
              </a:rPr>
              <a:t>array[], std::size_t </a:t>
            </a:r>
            <a:r>
              <a:rPr lang="en-CA" dirty="0">
                <a:latin typeface="Consolas" panose="020B0609020204030204" pitchFamily="49" charset="0"/>
                <a:cs typeface="Consolas" panose="020B0609020204030204" pitchFamily="49" charset="0"/>
              </a:rPr>
              <a:t>capacity </a:t>
            </a:r>
            <a:r>
              <a:rPr lang="en-CA" dirty="0" smtClean="0">
                <a:latin typeface="Consolas" panose="020B0609020204030204" pitchFamily="49" charset="0"/>
                <a:cs typeface="Consolas" panose="020B0609020204030204" pitchFamily="49" charset="0"/>
              </a:rPr>
              <a:t>) {</a:t>
            </a:r>
          </a:p>
          <a:p>
            <a:pPr marL="914400" lvl="4"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for ( std::size_t k{0}; k &lt; capacity; ++k ) {</a:t>
            </a:r>
          </a:p>
          <a:p>
            <a:pPr marL="914400" lvl="4" indent="0">
              <a:buNone/>
            </a:pPr>
            <a:r>
              <a:rPr lang="en-CA" dirty="0" smtClean="0">
                <a:latin typeface="Consolas" panose="020B0609020204030204" pitchFamily="49" charset="0"/>
                <a:cs typeface="Consolas" panose="020B0609020204030204" pitchFamily="49" charset="0"/>
              </a:rPr>
              <a:t>        array[k] = 0.0;</a:t>
            </a:r>
          </a:p>
          <a:p>
            <a:pPr marL="914400" lvl="4" indent="0">
              <a:buNone/>
            </a:pPr>
            <a:r>
              <a:rPr lang="en-CA" dirty="0" smtClean="0">
                <a:latin typeface="Consolas" panose="020B0609020204030204" pitchFamily="49" charset="0"/>
                <a:cs typeface="Consolas" panose="020B0609020204030204" pitchFamily="49" charset="0"/>
              </a:rPr>
              <a:t>    }</a:t>
            </a:r>
          </a:p>
          <a:p>
            <a:pPr marL="914400" lvl="4" indent="0">
              <a:buNone/>
            </a:pPr>
            <a:r>
              <a:rPr lang="en-CA"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03585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When we call this function</a:t>
            </a:r>
          </a:p>
          <a:p>
            <a:pPr marL="914400" lvl="4" indent="0">
              <a:buNone/>
            </a:pPr>
            <a:r>
              <a:rPr lang="en-CA" dirty="0" smtClean="0">
                <a:latin typeface="Consolas" panose="020B0609020204030204" pitchFamily="49" charset="0"/>
                <a:cs typeface="Consolas" panose="020B0609020204030204" pitchFamily="49" charset="0"/>
              </a:rPr>
              <a:t>int </a:t>
            </a:r>
            <a:r>
              <a:rPr lang="en-CA" dirty="0">
                <a:latin typeface="Consolas" panose="020B0609020204030204" pitchFamily="49" charset="0"/>
                <a:cs typeface="Consolas" panose="020B0609020204030204" pitchFamily="49" charset="0"/>
              </a:rPr>
              <a:t>main() {</a:t>
            </a:r>
          </a:p>
          <a:p>
            <a:pPr marL="914400" lvl="4" indent="0">
              <a:buNone/>
            </a:pPr>
            <a:r>
              <a:rPr lang="en-CA" dirty="0">
                <a:latin typeface="Consolas" panose="020B0609020204030204" pitchFamily="49" charset="0"/>
                <a:cs typeface="Consolas" panose="020B0609020204030204" pitchFamily="49" charset="0"/>
              </a:rPr>
              <a:t>    // drone speed in m/s</a:t>
            </a:r>
          </a:p>
          <a:p>
            <a:pPr marL="914400" lvl="4" indent="0">
              <a:buNone/>
            </a:pPr>
            <a:r>
              <a:rPr lang="en-CA" dirty="0">
                <a:latin typeface="Consolas" panose="020B0609020204030204" pitchFamily="49" charset="0"/>
                <a:cs typeface="Consolas" panose="020B0609020204030204" pitchFamily="49" charset="0"/>
              </a:rPr>
              <a:t>    double speeds[4]{178.2, 182.5, 187.1, 191.6};</a:t>
            </a:r>
          </a:p>
          <a:p>
            <a:pPr marL="914400" lvl="4"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initialize_array</a:t>
            </a:r>
            <a:r>
              <a:rPr lang="en-CA" dirty="0" smtClean="0">
                <a:latin typeface="Consolas" panose="020B0609020204030204" pitchFamily="49" charset="0"/>
                <a:cs typeface="Consolas" panose="020B0609020204030204" pitchFamily="49" charset="0"/>
              </a:rPr>
              <a:t>( speeds, 4 );</a:t>
            </a:r>
            <a:endParaRPr lang="en-CA" dirty="0">
              <a:latin typeface="Consolas" panose="020B0609020204030204" pitchFamily="49" charset="0"/>
              <a:cs typeface="Consolas" panose="020B0609020204030204" pitchFamily="49" charset="0"/>
            </a:endParaRPr>
          </a:p>
          <a:p>
            <a:pPr marL="914400" lvl="4"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0;</a:t>
            </a:r>
          </a:p>
          <a:p>
            <a:pPr marL="914400" lvl="4" indent="0">
              <a:buNone/>
            </a:pPr>
            <a:r>
              <a:rPr lang="en-CA" dirty="0" smtClean="0">
                <a:latin typeface="Consolas" panose="020B0609020204030204" pitchFamily="49" charset="0"/>
                <a:cs typeface="Consolas" panose="020B0609020204030204" pitchFamily="49" charset="0"/>
              </a:rPr>
              <a:t>}</a:t>
            </a:r>
          </a:p>
          <a:p>
            <a:pPr marL="0" lvl="0" indent="0">
              <a:buNone/>
            </a:pPr>
            <a:r>
              <a:rPr lang="en-CA" dirty="0" smtClean="0">
                <a:solidFill>
                  <a:prstClr val="black"/>
                </a:solidFill>
              </a:rPr>
              <a:t>      the address of the array is copied to the parameter</a:t>
            </a:r>
          </a:p>
          <a:p>
            <a:pPr lvl="1"/>
            <a:r>
              <a:rPr lang="en-CA" dirty="0" smtClean="0">
                <a:solidFill>
                  <a:prstClr val="black"/>
                </a:solidFill>
              </a:rPr>
              <a:t>When inside </a:t>
            </a:r>
            <a:r>
              <a:rPr lang="en-CA" dirty="0" err="1" smtClean="0">
                <a:solidFill>
                  <a:prstClr val="black"/>
                </a:solidFill>
                <a:latin typeface="Consolas" panose="020B0609020204030204" pitchFamily="49" charset="0"/>
                <a:cs typeface="Consolas" panose="020B0609020204030204" pitchFamily="49" charset="0"/>
              </a:rPr>
              <a:t>initialize_array</a:t>
            </a:r>
            <a:r>
              <a:rPr lang="en-CA" dirty="0" smtClean="0">
                <a:solidFill>
                  <a:prstClr val="black"/>
                </a:solidFill>
                <a:latin typeface="Consolas" panose="020B0609020204030204" pitchFamily="49" charset="0"/>
                <a:cs typeface="Consolas" panose="020B0609020204030204" pitchFamily="49" charset="0"/>
              </a:rPr>
              <a:t>(...)</a:t>
            </a:r>
            <a:r>
              <a:rPr lang="en-CA" dirty="0" smtClean="0">
                <a:solidFill>
                  <a:prstClr val="black"/>
                </a:solidFill>
              </a:rPr>
              <a:t>, we assign to </a:t>
            </a:r>
            <a:r>
              <a:rPr lang="en-CA" dirty="0" smtClean="0">
                <a:solidFill>
                  <a:prstClr val="black"/>
                </a:solidFill>
                <a:latin typeface="Consolas" panose="020B0609020204030204" pitchFamily="49" charset="0"/>
                <a:cs typeface="Consolas" panose="020B0609020204030204" pitchFamily="49" charset="0"/>
              </a:rPr>
              <a:t>array[0]</a:t>
            </a:r>
            <a:r>
              <a:rPr lang="en-CA" dirty="0" smtClean="0">
                <a:solidFill>
                  <a:prstClr val="black"/>
                </a:solidFill>
              </a:rPr>
              <a:t>, this changes the original array entry </a:t>
            </a:r>
            <a:r>
              <a:rPr lang="en-CA" dirty="0" smtClean="0">
                <a:solidFill>
                  <a:prstClr val="black"/>
                </a:solidFill>
                <a:latin typeface="Consolas" panose="020B0609020204030204" pitchFamily="49" charset="0"/>
                <a:cs typeface="Consolas" panose="020B0609020204030204" pitchFamily="49" charset="0"/>
              </a:rPr>
              <a:t>speeds[0]</a:t>
            </a:r>
            <a:endParaRPr lang="en-CA" dirty="0">
              <a:solidFill>
                <a:prstClr val="black"/>
              </a:solidFill>
              <a:latin typeface="Consolas" panose="020B0609020204030204" pitchFamily="49" charset="0"/>
              <a:cs typeface="Consolas" panose="020B0609020204030204" pitchFamily="49" charset="0"/>
            </a:endParaRPr>
          </a:p>
          <a:p>
            <a:pPr marL="914400" lvl="4" indent="0">
              <a:buNone/>
            </a:pPr>
            <a:endParaRPr lang="en-CA" dirty="0" smtClean="0">
              <a:latin typeface="Consolas" panose="020B0609020204030204" pitchFamily="49" charset="0"/>
              <a:cs typeface="Consolas" panose="020B0609020204030204" pitchFamily="49" charset="0"/>
            </a:endParaRPr>
          </a:p>
          <a:p>
            <a:endParaRPr lang="en-CA" dirty="0"/>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4984577"/>
            <a:ext cx="8556516" cy="154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208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as parameters</a:t>
            </a:r>
            <a:endParaRPr lang="en-CA" dirty="0"/>
          </a:p>
        </p:txBody>
      </p:sp>
      <p:sp>
        <p:nvSpPr>
          <p:cNvPr id="3" name="Content Placeholder 2"/>
          <p:cNvSpPr>
            <a:spLocks noGrp="1"/>
          </p:cNvSpPr>
          <p:nvPr>
            <p:ph idx="1"/>
          </p:nvPr>
        </p:nvSpPr>
        <p:spPr/>
        <p:txBody>
          <a:bodyPr/>
          <a:lstStyle/>
          <a:p>
            <a:r>
              <a:rPr lang="en-CA" dirty="0" smtClean="0"/>
              <a:t>Thus, the output of</a:t>
            </a:r>
          </a:p>
          <a:p>
            <a:pPr marL="457200" lvl="3"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drone speed in m/s</a:t>
            </a:r>
          </a:p>
          <a:p>
            <a:pPr marL="457200" lvl="3" indent="0">
              <a:buNone/>
            </a:pPr>
            <a:r>
              <a:rPr lang="en-CA" sz="1400" dirty="0" smtClean="0">
                <a:latin typeface="Consolas" panose="020B0609020204030204" pitchFamily="49" charset="0"/>
                <a:cs typeface="Consolas" panose="020B0609020204030204" pitchFamily="49" charset="0"/>
              </a:rPr>
              <a:t>double </a:t>
            </a:r>
            <a:r>
              <a:rPr lang="en-CA" sz="1400" dirty="0">
                <a:latin typeface="Consolas" panose="020B0609020204030204" pitchFamily="49" charset="0"/>
                <a:cs typeface="Consolas" panose="020B0609020204030204" pitchFamily="49" charset="0"/>
              </a:rPr>
              <a:t>speeds[4]{178.2, 182.5, 187.1, 191.6};</a:t>
            </a:r>
          </a:p>
          <a:p>
            <a:pPr marL="457200" lvl="3" indent="0">
              <a:buNone/>
            </a:pPr>
            <a:endParaRPr lang="en-CA" sz="1400" dirty="0" smtClean="0">
              <a:latin typeface="Consolas" panose="020B0609020204030204" pitchFamily="49" charset="0"/>
              <a:cs typeface="Consolas" panose="020B0609020204030204" pitchFamily="49" charset="0"/>
            </a:endParaRPr>
          </a:p>
          <a:p>
            <a:pPr marL="457200" lvl="3" indent="0">
              <a:buNone/>
            </a:pPr>
            <a:r>
              <a:rPr lang="en-CA" sz="1400" dirty="0" smtClean="0">
                <a:latin typeface="Consolas" panose="020B0609020204030204" pitchFamily="49" charset="0"/>
                <a:cs typeface="Consolas" panose="020B0609020204030204" pitchFamily="49" charset="0"/>
              </a:rPr>
              <a:t>for ( std::size_t k{0}; k &lt; 4; ++k ) {</a:t>
            </a:r>
          </a:p>
          <a:p>
            <a:pPr marL="457200" lvl="3" indent="0">
              <a:buNone/>
            </a:pPr>
            <a:r>
              <a:rPr lang="en-CA" sz="1400" dirty="0" smtClean="0">
                <a:latin typeface="Consolas" panose="020B0609020204030204" pitchFamily="49" charset="0"/>
                <a:cs typeface="Consolas" panose="020B0609020204030204" pitchFamily="49" charset="0"/>
              </a:rPr>
              <a:t>    std::cout &lt;&lt; "speeds[</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&lt;&lt; k &lt;&lt;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 </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speeds[k]</a:t>
            </a:r>
          </a:p>
          <a:p>
            <a:pPr marL="457200" lvl="3"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 m/s" &lt;&lt; std::endl;</a:t>
            </a:r>
          </a:p>
          <a:p>
            <a:pPr marL="457200" lvl="3" indent="0">
              <a:buNone/>
            </a:pPr>
            <a:r>
              <a:rPr lang="en-CA" sz="1400" dirty="0" smtClean="0">
                <a:latin typeface="Consolas" panose="020B0609020204030204" pitchFamily="49" charset="0"/>
                <a:cs typeface="Consolas" panose="020B0609020204030204" pitchFamily="49" charset="0"/>
              </a:rPr>
              <a:t>}</a:t>
            </a:r>
          </a:p>
          <a:p>
            <a:pPr marL="457200" lvl="3" indent="0">
              <a:buNone/>
            </a:pPr>
            <a:endParaRPr lang="en-CA" sz="1400" dirty="0" smtClean="0">
              <a:latin typeface="Consolas" panose="020B0609020204030204" pitchFamily="49" charset="0"/>
              <a:cs typeface="Consolas" panose="020B0609020204030204" pitchFamily="49" charset="0"/>
            </a:endParaRPr>
          </a:p>
          <a:p>
            <a:pPr marL="457200" lvl="3" indent="0">
              <a:buNone/>
            </a:pPr>
            <a:r>
              <a:rPr lang="en-CA" sz="1400" dirty="0" smtClean="0">
                <a:latin typeface="Consolas" panose="020B0609020204030204" pitchFamily="49" charset="0"/>
                <a:cs typeface="Consolas" panose="020B0609020204030204" pitchFamily="49" charset="0"/>
              </a:rPr>
              <a:t>std::cout &lt;&lt; std::endl;</a:t>
            </a:r>
          </a:p>
          <a:p>
            <a:pPr marL="457200" lvl="3" indent="0">
              <a:buNone/>
            </a:pPr>
            <a:r>
              <a:rPr lang="en-CA" sz="1400" dirty="0" err="1" smtClean="0">
                <a:latin typeface="Consolas" panose="020B0609020204030204" pitchFamily="49" charset="0"/>
                <a:cs typeface="Consolas" panose="020B0609020204030204" pitchFamily="49" charset="0"/>
              </a:rPr>
              <a:t>initialize_array</a:t>
            </a:r>
            <a:r>
              <a:rPr lang="en-CA" sz="1400" dirty="0" smtClean="0">
                <a:latin typeface="Consolas" panose="020B0609020204030204" pitchFamily="49" charset="0"/>
                <a:cs typeface="Consolas" panose="020B0609020204030204" pitchFamily="49" charset="0"/>
              </a:rPr>
              <a:t>( speeds, 4 );</a:t>
            </a:r>
            <a:endParaRPr lang="en-CA" sz="1400" dirty="0">
              <a:latin typeface="Consolas" panose="020B0609020204030204" pitchFamily="49" charset="0"/>
              <a:cs typeface="Consolas" panose="020B0609020204030204" pitchFamily="49" charset="0"/>
            </a:endParaRPr>
          </a:p>
          <a:p>
            <a:pPr marL="457200" lvl="3" indent="0">
              <a:buNone/>
            </a:pPr>
            <a:endParaRPr lang="en-CA" sz="1400" dirty="0" smtClean="0">
              <a:latin typeface="Consolas" panose="020B0609020204030204" pitchFamily="49" charset="0"/>
              <a:cs typeface="Consolas" panose="020B0609020204030204" pitchFamily="49" charset="0"/>
            </a:endParaRPr>
          </a:p>
          <a:p>
            <a:pPr marL="457200" lvl="3"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for ( std::size_t k{0}; k &lt; 4; ++k ) {</a:t>
            </a:r>
          </a:p>
          <a:p>
            <a:pPr marL="457200" lvl="3"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"speeds[" &lt;&lt; k &lt;&lt; "] = " speeds[k</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57200" lvl="3" indent="0">
              <a:buNone/>
            </a:pPr>
            <a:r>
              <a:rPr lang="en-CA" sz="1400" dirty="0">
                <a:latin typeface="Consolas" panose="020B0609020204030204" pitchFamily="49" charset="0"/>
                <a:cs typeface="Consolas" panose="020B0609020204030204" pitchFamily="49" charset="0"/>
              </a:rPr>
              <a:t>              &lt;&lt; " m/s" &lt;&lt; std::endl;</a:t>
            </a:r>
          </a:p>
          <a:p>
            <a:pPr marL="457200" lvl="3"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5" name="Rectangle 4"/>
          <p:cNvSpPr/>
          <p:nvPr/>
        </p:nvSpPr>
        <p:spPr>
          <a:xfrm>
            <a:off x="6156176" y="3784972"/>
            <a:ext cx="2765501" cy="2554545"/>
          </a:xfrm>
          <a:prstGeom prst="rect">
            <a:avLst/>
          </a:prstGeom>
        </p:spPr>
        <p:txBody>
          <a:bodyPr wrap="none">
            <a:spAutoFit/>
          </a:bodyPr>
          <a:lstStyle/>
          <a:p>
            <a:r>
              <a:rPr lang="en-CA" sz="1600" dirty="0" smtClean="0">
                <a:solidFill>
                  <a:srgbClr val="0070C0"/>
                </a:solidFill>
                <a:latin typeface="Georgia" panose="02040502050405020303" pitchFamily="18" charset="0"/>
              </a:rPr>
              <a:t>Output:</a:t>
            </a:r>
            <a:endParaRPr lang="en-CA" sz="1600" dirty="0">
              <a:solidFill>
                <a:srgbClr val="0070C0"/>
              </a:solidFill>
              <a:latin typeface="Georgia" panose="02040502050405020303" pitchFamily="18" charset="0"/>
            </a:endParaRPr>
          </a:p>
          <a:p>
            <a:r>
              <a:rPr lang="en-CA" sz="1600" dirty="0" smtClean="0">
                <a:solidFill>
                  <a:srgbClr val="0070C0"/>
                </a:solidFill>
                <a:latin typeface="Consolas" panose="020B0609020204030204" pitchFamily="49" charset="0"/>
                <a:cs typeface="Consolas" panose="020B0609020204030204" pitchFamily="49" charset="0"/>
              </a:rPr>
              <a:t>  speeds[0] = 178.2 m/s</a:t>
            </a: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 speeds[1] = 182.5</a:t>
            </a:r>
            <a:r>
              <a:rPr lang="en-CA" sz="1600" dirty="0">
                <a:solidFill>
                  <a:srgbClr val="0070C0"/>
                </a:solidFill>
                <a:latin typeface="Consolas" panose="020B0609020204030204" pitchFamily="49" charset="0"/>
                <a:cs typeface="Consolas" panose="020B0609020204030204" pitchFamily="49" charset="0"/>
              </a:rPr>
              <a:t> m/s</a:t>
            </a:r>
            <a:endParaRPr lang="en-CA" sz="1600" dirty="0" smtClean="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 speeds[2] = 187.1</a:t>
            </a:r>
            <a:r>
              <a:rPr lang="en-CA" sz="1600" dirty="0">
                <a:solidFill>
                  <a:srgbClr val="0070C0"/>
                </a:solidFill>
                <a:latin typeface="Consolas" panose="020B0609020204030204" pitchFamily="49" charset="0"/>
                <a:cs typeface="Consolas" panose="020B0609020204030204" pitchFamily="49" charset="0"/>
              </a:rPr>
              <a:t> m/s</a:t>
            </a:r>
            <a:endParaRPr lang="en-CA" sz="1600" dirty="0" smtClean="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 speeds[3] = 191.6</a:t>
            </a:r>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m/s</a:t>
            </a:r>
          </a:p>
          <a:p>
            <a:endParaRPr lang="en-CA" sz="1600" dirty="0" smtClean="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speeds[0] = </a:t>
            </a:r>
            <a:r>
              <a:rPr lang="en-CA" sz="1600" dirty="0" smtClean="0">
                <a:solidFill>
                  <a:srgbClr val="0070C0"/>
                </a:solidFill>
                <a:latin typeface="Consolas" panose="020B0609020204030204" pitchFamily="49" charset="0"/>
                <a:cs typeface="Consolas" panose="020B0609020204030204" pitchFamily="49" charset="0"/>
              </a:rPr>
              <a:t>0</a:t>
            </a:r>
            <a:r>
              <a:rPr lang="en-CA" sz="1600" dirty="0">
                <a:solidFill>
                  <a:srgbClr val="0070C0"/>
                </a:solidFill>
                <a:latin typeface="Consolas" panose="020B0609020204030204" pitchFamily="49" charset="0"/>
                <a:cs typeface="Consolas" panose="020B0609020204030204" pitchFamily="49" charset="0"/>
              </a:rPr>
              <a:t> m/s</a:t>
            </a:r>
          </a:p>
          <a:p>
            <a:r>
              <a:rPr lang="en-CA" sz="1600" dirty="0">
                <a:solidFill>
                  <a:srgbClr val="0070C0"/>
                </a:solidFill>
                <a:latin typeface="Consolas" panose="020B0609020204030204" pitchFamily="49" charset="0"/>
                <a:cs typeface="Consolas" panose="020B0609020204030204" pitchFamily="49" charset="0"/>
              </a:rPr>
              <a:t>  speeds[1] = </a:t>
            </a:r>
            <a:r>
              <a:rPr lang="en-CA" sz="1600" dirty="0" smtClean="0">
                <a:solidFill>
                  <a:srgbClr val="0070C0"/>
                </a:solidFill>
                <a:latin typeface="Consolas" panose="020B0609020204030204" pitchFamily="49" charset="0"/>
                <a:cs typeface="Consolas" panose="020B0609020204030204" pitchFamily="49" charset="0"/>
              </a:rPr>
              <a:t>0</a:t>
            </a:r>
            <a:r>
              <a:rPr lang="en-CA" sz="1600" dirty="0">
                <a:solidFill>
                  <a:srgbClr val="0070C0"/>
                </a:solidFill>
                <a:latin typeface="Consolas" panose="020B0609020204030204" pitchFamily="49" charset="0"/>
                <a:cs typeface="Consolas" panose="020B0609020204030204" pitchFamily="49" charset="0"/>
              </a:rPr>
              <a:t> m/s</a:t>
            </a: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a:solidFill>
                  <a:srgbClr val="0070C0"/>
                </a:solidFill>
                <a:latin typeface="Consolas" panose="020B0609020204030204" pitchFamily="49" charset="0"/>
                <a:cs typeface="Consolas" panose="020B0609020204030204" pitchFamily="49" charset="0"/>
              </a:rPr>
              <a:t>speeds[2] = </a:t>
            </a:r>
            <a:r>
              <a:rPr lang="en-CA" sz="1600" dirty="0" smtClean="0">
                <a:solidFill>
                  <a:srgbClr val="0070C0"/>
                </a:solidFill>
                <a:latin typeface="Consolas" panose="020B0609020204030204" pitchFamily="49" charset="0"/>
                <a:cs typeface="Consolas" panose="020B0609020204030204" pitchFamily="49" charset="0"/>
              </a:rPr>
              <a:t>0</a:t>
            </a:r>
            <a:r>
              <a:rPr lang="en-CA" sz="1600" dirty="0">
                <a:solidFill>
                  <a:srgbClr val="0070C0"/>
                </a:solidFill>
                <a:latin typeface="Consolas" panose="020B0609020204030204" pitchFamily="49" charset="0"/>
                <a:cs typeface="Consolas" panose="020B0609020204030204" pitchFamily="49" charset="0"/>
              </a:rPr>
              <a:t> m/s</a:t>
            </a:r>
          </a:p>
          <a:p>
            <a:r>
              <a:rPr lang="en-CA" sz="1600" dirty="0" smtClean="0">
                <a:solidFill>
                  <a:srgbClr val="0070C0"/>
                </a:solidFill>
                <a:latin typeface="Consolas" panose="020B0609020204030204" pitchFamily="49" charset="0"/>
                <a:cs typeface="Consolas" panose="020B0609020204030204" pitchFamily="49" charset="0"/>
              </a:rPr>
              <a:t>  </a:t>
            </a:r>
            <a:r>
              <a:rPr lang="en-CA" sz="1600" dirty="0">
                <a:solidFill>
                  <a:srgbClr val="0070C0"/>
                </a:solidFill>
                <a:latin typeface="Consolas" panose="020B0609020204030204" pitchFamily="49" charset="0"/>
                <a:cs typeface="Consolas" panose="020B0609020204030204" pitchFamily="49" charset="0"/>
              </a:rPr>
              <a:t>speeds[3] = </a:t>
            </a:r>
            <a:r>
              <a:rPr lang="en-CA" sz="1600" dirty="0" smtClean="0">
                <a:solidFill>
                  <a:srgbClr val="0070C0"/>
                </a:solidFill>
                <a:latin typeface="Consolas" panose="020B0609020204030204" pitchFamily="49" charset="0"/>
                <a:cs typeface="Consolas" panose="020B0609020204030204" pitchFamily="49" charset="0"/>
              </a:rPr>
              <a:t>0</a:t>
            </a:r>
            <a:r>
              <a:rPr lang="en-CA" sz="1600" dirty="0">
                <a:solidFill>
                  <a:srgbClr val="0070C0"/>
                </a:solidFill>
                <a:latin typeface="Consolas" panose="020B0609020204030204" pitchFamily="49" charset="0"/>
                <a:cs typeface="Consolas" panose="020B0609020204030204" pitchFamily="49" charset="0"/>
              </a:rPr>
              <a:t> m/s</a:t>
            </a:r>
          </a:p>
        </p:txBody>
      </p:sp>
    </p:spTree>
    <p:extLst>
      <p:ext uri="{BB962C8B-B14F-4D97-AF65-F5344CB8AC3E}">
        <p14:creationId xmlns:p14="http://schemas.microsoft.com/office/powerpoint/2010/main" val="3505881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p:txBody>
          <a:bodyPr/>
          <a:lstStyle/>
          <a:p>
            <a:r>
              <a:rPr lang="en-CA" dirty="0" smtClean="0"/>
              <a:t>The array</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data[5]{3.7, 4.0, 2.9, 8.6, 1.5};</a:t>
            </a:r>
          </a:p>
          <a:p>
            <a:pPr marL="0" indent="0">
              <a:buNone/>
            </a:pPr>
            <a:r>
              <a:rPr lang="en-CA" dirty="0"/>
              <a:t> </a:t>
            </a:r>
            <a:r>
              <a:rPr lang="en-CA" dirty="0" smtClean="0"/>
              <a:t>     has entries </a:t>
            </a:r>
            <a:r>
              <a:rPr lang="en-CA" dirty="0" smtClean="0">
                <a:latin typeface="Consolas" panose="020B0609020204030204" pitchFamily="49" charset="0"/>
                <a:cs typeface="Consolas" panose="020B0609020204030204" pitchFamily="49" charset="0"/>
              </a:rPr>
              <a:t>data[0]</a:t>
            </a:r>
            <a:r>
              <a:rPr lang="en-CA" dirty="0" smtClean="0"/>
              <a:t> through </a:t>
            </a:r>
            <a:r>
              <a:rPr lang="en-CA" dirty="0" smtClean="0">
                <a:latin typeface="Consolas" panose="020B0609020204030204" pitchFamily="49" charset="0"/>
                <a:cs typeface="Consolas" panose="020B0609020204030204" pitchFamily="49" charset="0"/>
              </a:rPr>
              <a:t>data[4]</a:t>
            </a:r>
          </a:p>
          <a:p>
            <a:pPr marL="0" indent="0">
              <a:buNone/>
            </a:pPr>
            <a:endParaRPr lang="en-CA" dirty="0"/>
          </a:p>
          <a:p>
            <a:r>
              <a:rPr lang="en-CA" dirty="0" smtClean="0"/>
              <a:t>Problem:	What will happen if you try to access or assign to 		</a:t>
            </a:r>
            <a:r>
              <a:rPr lang="en-CA" dirty="0" smtClean="0">
                <a:latin typeface="Consolas" panose="020B0609020204030204" pitchFamily="49" charset="0"/>
                <a:cs typeface="Consolas" panose="020B0609020204030204" pitchFamily="49" charset="0"/>
              </a:rPr>
              <a:t>data[-1]</a:t>
            </a:r>
            <a:r>
              <a:rPr lang="en-CA" dirty="0" smtClean="0"/>
              <a:t> or </a:t>
            </a:r>
            <a:r>
              <a:rPr lang="en-CA" dirty="0" smtClean="0">
                <a:latin typeface="Consolas" panose="020B0609020204030204" pitchFamily="49" charset="0"/>
                <a:cs typeface="Consolas" panose="020B0609020204030204" pitchFamily="49" charset="0"/>
              </a:rPr>
              <a:t>data[5]</a:t>
            </a:r>
            <a:r>
              <a:rPr lang="en-CA" dirty="0" smtClean="0"/>
              <a:t> or even </a:t>
            </a:r>
            <a:r>
              <a:rPr lang="en-CA" dirty="0" smtClean="0">
                <a:latin typeface="Consolas" panose="020B0609020204030204" pitchFamily="49" charset="0"/>
                <a:cs typeface="Consolas" panose="020B0609020204030204" pitchFamily="49" charset="0"/>
              </a:rPr>
              <a:t>data[299792458]</a:t>
            </a:r>
            <a:r>
              <a:rPr lang="en-CA" dirty="0" smtClean="0"/>
              <a:t>?</a:t>
            </a:r>
            <a:endParaRPr lang="en-CA" dirty="0"/>
          </a:p>
          <a:p>
            <a:r>
              <a:rPr lang="en-CA" dirty="0" smtClean="0"/>
              <a:t>Solution:	It will just look in the appropriate location…</a:t>
            </a:r>
          </a:p>
          <a:p>
            <a:endParaRPr lang="en-CA" dirty="0" smtClean="0"/>
          </a:p>
          <a:p>
            <a:r>
              <a:rPr lang="en-CA" dirty="0" smtClean="0"/>
              <a:t>Question:	What is there?</a:t>
            </a:r>
          </a:p>
          <a:p>
            <a:r>
              <a:rPr lang="en-CA" dirty="0" smtClean="0"/>
              <a:t>Answer:	Other data including, but not limited to other local 		variables and other arrays</a:t>
            </a:r>
            <a:endParaRPr lang="en-CA" dirty="0"/>
          </a:p>
          <a:p>
            <a:endParaRPr lang="en-CA" dirty="0"/>
          </a:p>
        </p:txBody>
      </p:sp>
    </p:spTree>
    <p:extLst>
      <p:ext uri="{BB962C8B-B14F-4D97-AF65-F5344CB8AC3E}">
        <p14:creationId xmlns:p14="http://schemas.microsoft.com/office/powerpoint/2010/main" val="2512424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p:txBody>
          <a:bodyPr/>
          <a:lstStyle/>
          <a:p>
            <a:r>
              <a:rPr lang="en-CA" dirty="0" smtClean="0"/>
              <a:t>Well, here is the memory:</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data[5]{3.7, 4.0, 2.9, 8.6, 1.5};</a:t>
            </a:r>
          </a:p>
          <a:p>
            <a:pPr marL="0" indent="0">
              <a:buNone/>
            </a:pPr>
            <a:r>
              <a:rPr lang="en-CA" dirty="0"/>
              <a:t> </a:t>
            </a:r>
            <a:r>
              <a:rPr lang="en-CA" dirty="0" smtClean="0"/>
              <a:t>     </a:t>
            </a:r>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2492896"/>
            <a:ext cx="7187199" cy="388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30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a:xfrm>
            <a:off x="457200" y="1600200"/>
            <a:ext cx="8507288" cy="4525963"/>
          </a:xfrm>
        </p:spPr>
        <p:txBody>
          <a:bodyPr/>
          <a:lstStyle/>
          <a:p>
            <a:pPr marL="400050" lvl="1" indent="0">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 {</a:t>
            </a:r>
          </a:p>
          <a:p>
            <a:pPr marL="400050" lvl="1" indent="0">
              <a:buNone/>
            </a:pPr>
            <a:r>
              <a:rPr lang="en-CA" sz="1400" dirty="0">
                <a:latin typeface="Consolas" panose="020B0609020204030204" pitchFamily="49" charset="0"/>
                <a:cs typeface="Consolas" panose="020B0609020204030204" pitchFamily="49" charset="0"/>
              </a:rPr>
              <a:t>    double </a:t>
            </a:r>
            <a:r>
              <a:rPr lang="en-CA" sz="1400" dirty="0" err="1" smtClean="0">
                <a:latin typeface="Consolas" panose="020B0609020204030204" pitchFamily="49" charset="0"/>
                <a:cs typeface="Consolas" panose="020B0609020204030204" pitchFamily="49" charset="0"/>
              </a:rPr>
              <a:t>lengths_of_beetles</a:t>
            </a:r>
            <a:r>
              <a:rPr lang="en-CA" sz="1400" dirty="0" smtClean="0">
                <a:latin typeface="Consolas" panose="020B0609020204030204" pitchFamily="49" charset="0"/>
                <a:cs typeface="Consolas" panose="020B0609020204030204" pitchFamily="49" charset="0"/>
              </a:rPr>
              <a:t>[5]{</a:t>
            </a:r>
            <a:r>
              <a:rPr lang="en-CA" sz="1400" dirty="0">
                <a:latin typeface="Consolas" panose="020B0609020204030204" pitchFamily="49" charset="0"/>
                <a:cs typeface="Consolas" panose="020B0609020204030204" pitchFamily="49" charset="0"/>
              </a:rPr>
              <a:t>3.7, 4.0, 2.9, 8.6, </a:t>
            </a:r>
            <a:r>
              <a:rPr lang="en-CA" sz="1400">
                <a:latin typeface="Consolas" panose="020B0609020204030204" pitchFamily="49" charset="0"/>
                <a:cs typeface="Consolas" panose="020B0609020204030204" pitchFamily="49" charset="0"/>
              </a:rPr>
              <a:t>1.5</a:t>
            </a:r>
            <a:r>
              <a:rPr lang="en-CA" sz="140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mm</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int </a:t>
            </a:r>
            <a:r>
              <a:rPr lang="en-CA" sz="1400" dirty="0" err="1" smtClean="0">
                <a:latin typeface="Consolas" panose="020B0609020204030204" pitchFamily="49" charset="0"/>
                <a:cs typeface="Consolas" panose="020B0609020204030204" pitchFamily="49" charset="0"/>
              </a:rPr>
              <a:t>account_balances</a:t>
            </a:r>
            <a:r>
              <a:rPr lang="en-CA" sz="1400" dirty="0" smtClean="0">
                <a:latin typeface="Consolas" panose="020B0609020204030204" pitchFamily="49" charset="0"/>
                <a:cs typeface="Consolas" panose="020B0609020204030204" pitchFamily="49" charset="0"/>
              </a:rPr>
              <a:t>[4]{5923423, 234232, 52351, 2343232}; // cents</a:t>
            </a:r>
            <a:endParaRPr lang="en-CA" sz="1400" dirty="0">
              <a:latin typeface="Consolas" panose="020B0609020204030204" pitchFamily="49" charset="0"/>
              <a:cs typeface="Consolas" panose="020B0609020204030204" pitchFamily="49" charset="0"/>
            </a:endParaRP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return 0;</a:t>
            </a:r>
          </a:p>
          <a:p>
            <a:pPr marL="400050" lvl="1" indent="0">
              <a:buNone/>
            </a:pPr>
            <a:r>
              <a:rPr lang="en-CA" sz="1400" dirty="0">
                <a:latin typeface="Consolas" panose="020B0609020204030204" pitchFamily="49" charset="0"/>
                <a:cs typeface="Consolas" panose="020B0609020204030204" pitchFamily="49" charset="0"/>
              </a:rPr>
              <a:t>}</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void f() {</a:t>
            </a:r>
          </a:p>
          <a:p>
            <a:pPr marL="400050" lvl="1" indent="0">
              <a:buNone/>
            </a:pPr>
            <a:r>
              <a:rPr lang="en-CA" sz="1400" dirty="0">
                <a:latin typeface="Consolas" panose="020B0609020204030204" pitchFamily="49" charset="0"/>
                <a:cs typeface="Consolas" panose="020B0609020204030204" pitchFamily="49" charset="0"/>
              </a:rPr>
              <a:t>    // 'x' is uninitialized</a:t>
            </a:r>
          </a:p>
          <a:p>
            <a:pPr marL="400050" lvl="1" indent="0">
              <a:buNone/>
            </a:pPr>
            <a:r>
              <a:rPr lang="en-CA" sz="1400" dirty="0">
                <a:latin typeface="Consolas" panose="020B0609020204030204" pitchFamily="49" charset="0"/>
                <a:cs typeface="Consolas" panose="020B0609020204030204" pitchFamily="49" charset="0"/>
              </a:rPr>
              <a:t>    double x;</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"f:    The </a:t>
            </a:r>
            <a:r>
              <a:rPr lang="en-CA" sz="1400" dirty="0" err="1">
                <a:latin typeface="Consolas" panose="020B0609020204030204" pitchFamily="49" charset="0"/>
                <a:cs typeface="Consolas" panose="020B0609020204030204" pitchFamily="49" charset="0"/>
              </a:rPr>
              <a:t>unitialized</a:t>
            </a:r>
            <a:r>
              <a:rPr lang="en-CA" sz="1400" dirty="0">
                <a:latin typeface="Consolas" panose="020B0609020204030204" pitchFamily="49" charset="0"/>
                <a:cs typeface="Consolas" panose="020B0609020204030204" pitchFamily="49" charset="0"/>
              </a:rPr>
              <a:t> local variable x = " &lt;&lt; x &lt;&lt; std::endl;</a:t>
            </a:r>
          </a:p>
          <a:p>
            <a:pPr marL="400050" lvl="1" indent="0">
              <a:buNone/>
            </a:pPr>
            <a:r>
              <a:rPr lang="en-CA" sz="1400" dirty="0">
                <a:latin typeface="Consolas" panose="020B0609020204030204" pitchFamily="49" charset="0"/>
                <a:cs typeface="Consolas" panose="020B0609020204030204" pitchFamily="49" charset="0"/>
              </a:rPr>
              <a:t>    x = 3.14;</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"f:    The </a:t>
            </a:r>
            <a:r>
              <a:rPr lang="en-CA" sz="1400" dirty="0">
                <a:latin typeface="Consolas" panose="020B0609020204030204" pitchFamily="49" charset="0"/>
                <a:cs typeface="Consolas" panose="020B0609020204030204" pitchFamily="49" charset="0"/>
              </a:rPr>
              <a:t>assigned local variable x =    " &lt;&lt; x &lt;&lt; std::endl;</a:t>
            </a:r>
          </a:p>
          <a:p>
            <a:pPr marL="400050" lvl="1"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92588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a:xfrm>
            <a:off x="457200" y="1600200"/>
            <a:ext cx="8507288" cy="4525963"/>
          </a:xfrm>
        </p:spPr>
        <p:txBody>
          <a:bodyPr/>
          <a:lstStyle/>
          <a:p>
            <a:pPr marL="400050" lvl="1" indent="0">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 {</a:t>
            </a:r>
          </a:p>
          <a:p>
            <a:pPr marL="400050" lvl="1" indent="0">
              <a:buNone/>
            </a:pPr>
            <a:r>
              <a:rPr lang="en-CA" sz="1400" dirty="0">
                <a:latin typeface="Consolas" panose="020B0609020204030204" pitchFamily="49" charset="0"/>
                <a:cs typeface="Consolas" panose="020B0609020204030204" pitchFamily="49" charset="0"/>
              </a:rPr>
              <a:t>    double </a:t>
            </a:r>
            <a:r>
              <a:rPr lang="en-CA" sz="1400" dirty="0" smtClean="0">
                <a:latin typeface="Consolas" panose="020B0609020204030204" pitchFamily="49" charset="0"/>
                <a:cs typeface="Consolas" panose="020B0609020204030204" pitchFamily="49" charset="0"/>
              </a:rPr>
              <a:t>data[5]{</a:t>
            </a:r>
            <a:r>
              <a:rPr lang="en-CA" sz="1400" dirty="0">
                <a:latin typeface="Consolas" panose="020B0609020204030204" pitchFamily="49" charset="0"/>
                <a:cs typeface="Consolas" panose="020B0609020204030204" pitchFamily="49" charset="0"/>
              </a:rPr>
              <a:t>3.7, 4.0, 2.9, 8.6, 1.5};</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    f();</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"main: data</a:t>
            </a:r>
            <a:r>
              <a:rPr lang="en-CA" sz="1400" dirty="0">
                <a:latin typeface="Consolas" panose="020B0609020204030204" pitchFamily="49" charset="0"/>
                <a:cs typeface="Consolas" panose="020B0609020204030204" pitchFamily="49" charset="0"/>
              </a:rPr>
              <a:t>[-5] = " &lt;&lt; data[-5] &lt;&lt; std::endl;</a:t>
            </a:r>
          </a:p>
          <a:p>
            <a:pPr marL="400050" lvl="1" indent="0">
              <a:buNone/>
            </a:pPr>
            <a:r>
              <a:rPr lang="en-CA" sz="1400" dirty="0" smtClean="0">
                <a:latin typeface="Consolas" panose="020B0609020204030204" pitchFamily="49" charset="0"/>
                <a:cs typeface="Consolas" panose="020B0609020204030204" pitchFamily="49" charset="0"/>
              </a:rPr>
              <a:t>    std::cout &lt;&lt; "main: Assigning data[-5] the value 2.71828..." &lt;&lt; std::endl;</a:t>
            </a: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data[-5] = 2.71828;</a:t>
            </a:r>
          </a:p>
          <a:p>
            <a:pPr marL="400050" lvl="1" indent="0">
              <a:buNone/>
            </a:pPr>
            <a:r>
              <a:rPr lang="en-CA" sz="1400" dirty="0">
                <a:latin typeface="Consolas" panose="020B0609020204030204" pitchFamily="49" charset="0"/>
                <a:cs typeface="Consolas" panose="020B0609020204030204" pitchFamily="49" charset="0"/>
              </a:rPr>
              <a:t>    f();</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"main: data</a:t>
            </a:r>
            <a:r>
              <a:rPr lang="en-CA" sz="1400" dirty="0">
                <a:latin typeface="Consolas" panose="020B0609020204030204" pitchFamily="49" charset="0"/>
                <a:cs typeface="Consolas" panose="020B0609020204030204" pitchFamily="49" charset="0"/>
              </a:rPr>
              <a:t>[-5] = " &lt;&lt; data[-5] &lt;&lt; std::endl;</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    return 0;</a:t>
            </a:r>
          </a:p>
          <a:p>
            <a:pPr marL="400050" lvl="1" indent="0">
              <a:buNone/>
            </a:pPr>
            <a:r>
              <a:rPr lang="en-CA" sz="1400" dirty="0">
                <a:latin typeface="Consolas" panose="020B0609020204030204" pitchFamily="49" charset="0"/>
                <a:cs typeface="Consolas" panose="020B0609020204030204" pitchFamily="49" charset="0"/>
              </a:rPr>
              <a:t>}</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void f() {</a:t>
            </a:r>
          </a:p>
          <a:p>
            <a:pPr marL="400050" lvl="1" indent="0">
              <a:buNone/>
            </a:pPr>
            <a:r>
              <a:rPr lang="en-CA" sz="1400" dirty="0">
                <a:latin typeface="Consolas" panose="020B0609020204030204" pitchFamily="49" charset="0"/>
                <a:cs typeface="Consolas" panose="020B0609020204030204" pitchFamily="49" charset="0"/>
              </a:rPr>
              <a:t>    // 'x' is uninitialized</a:t>
            </a:r>
          </a:p>
          <a:p>
            <a:pPr marL="400050" lvl="1" indent="0">
              <a:buNone/>
            </a:pPr>
            <a:r>
              <a:rPr lang="en-CA" sz="1400" dirty="0">
                <a:latin typeface="Consolas" panose="020B0609020204030204" pitchFamily="49" charset="0"/>
                <a:cs typeface="Consolas" panose="020B0609020204030204" pitchFamily="49" charset="0"/>
              </a:rPr>
              <a:t>    double x;</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"f:    The </a:t>
            </a:r>
            <a:r>
              <a:rPr lang="en-CA" sz="1400" dirty="0" err="1">
                <a:latin typeface="Consolas" panose="020B0609020204030204" pitchFamily="49" charset="0"/>
                <a:cs typeface="Consolas" panose="020B0609020204030204" pitchFamily="49" charset="0"/>
              </a:rPr>
              <a:t>unitialized</a:t>
            </a:r>
            <a:r>
              <a:rPr lang="en-CA" sz="1400" dirty="0">
                <a:latin typeface="Consolas" panose="020B0609020204030204" pitchFamily="49" charset="0"/>
                <a:cs typeface="Consolas" panose="020B0609020204030204" pitchFamily="49" charset="0"/>
              </a:rPr>
              <a:t> local variable x = " &lt;&lt; x &lt;&lt; std::endl;</a:t>
            </a:r>
          </a:p>
          <a:p>
            <a:pPr marL="400050" lvl="1" indent="0">
              <a:buNone/>
            </a:pPr>
            <a:r>
              <a:rPr lang="en-CA" sz="1400" dirty="0">
                <a:latin typeface="Consolas" panose="020B0609020204030204" pitchFamily="49" charset="0"/>
                <a:cs typeface="Consolas" panose="020B0609020204030204" pitchFamily="49" charset="0"/>
              </a:rPr>
              <a:t>    x = 3.14;</a:t>
            </a:r>
          </a:p>
          <a:p>
            <a:pPr marL="400050" lvl="1"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"f:    The </a:t>
            </a:r>
            <a:r>
              <a:rPr lang="en-CA" sz="1400" dirty="0">
                <a:latin typeface="Consolas" panose="020B0609020204030204" pitchFamily="49" charset="0"/>
                <a:cs typeface="Consolas" panose="020B0609020204030204" pitchFamily="49" charset="0"/>
              </a:rPr>
              <a:t>assigned local variable x =    " &lt;&lt; x &lt;&lt; std::endl;</a:t>
            </a:r>
          </a:p>
          <a:p>
            <a:pPr marL="400050" lvl="1"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59948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p:txBody>
          <a:bodyPr/>
          <a:lstStyle/>
          <a:p>
            <a:r>
              <a:rPr lang="en-CA" dirty="0" smtClean="0"/>
              <a:t>The output is:</a:t>
            </a:r>
          </a:p>
          <a:p>
            <a:pPr marL="800100" lvl="2" indent="0">
              <a:buNone/>
            </a:pPr>
            <a:r>
              <a:rPr lang="en-CA" sz="1900" dirty="0" smtClean="0">
                <a:solidFill>
                  <a:srgbClr val="C00000"/>
                </a:solidFill>
                <a:latin typeface="Consolas" panose="020B0609020204030204" pitchFamily="49" charset="0"/>
                <a:cs typeface="Consolas" panose="020B0609020204030204" pitchFamily="49" charset="0"/>
              </a:rPr>
              <a:t>f:    The </a:t>
            </a:r>
            <a:r>
              <a:rPr lang="en-CA" sz="1900" dirty="0" err="1">
                <a:solidFill>
                  <a:srgbClr val="C00000"/>
                </a:solidFill>
                <a:latin typeface="Consolas" panose="020B0609020204030204" pitchFamily="49" charset="0"/>
                <a:cs typeface="Consolas" panose="020B0609020204030204" pitchFamily="49" charset="0"/>
              </a:rPr>
              <a:t>unitialized</a:t>
            </a:r>
            <a:r>
              <a:rPr lang="en-CA" sz="1900" dirty="0">
                <a:solidFill>
                  <a:srgbClr val="C00000"/>
                </a:solidFill>
                <a:latin typeface="Consolas" panose="020B0609020204030204" pitchFamily="49" charset="0"/>
                <a:cs typeface="Consolas" panose="020B0609020204030204" pitchFamily="49" charset="0"/>
              </a:rPr>
              <a:t> local variable x = 6.9167e-310</a:t>
            </a:r>
          </a:p>
          <a:p>
            <a:pPr marL="800100" lvl="2" indent="0">
              <a:buNone/>
            </a:pPr>
            <a:r>
              <a:rPr lang="en-CA" sz="1900" dirty="0" smtClean="0">
                <a:solidFill>
                  <a:srgbClr val="C00000"/>
                </a:solidFill>
                <a:latin typeface="Consolas" panose="020B0609020204030204" pitchFamily="49" charset="0"/>
                <a:cs typeface="Consolas" panose="020B0609020204030204" pitchFamily="49" charset="0"/>
              </a:rPr>
              <a:t>f:    The </a:t>
            </a:r>
            <a:r>
              <a:rPr lang="en-CA" sz="1900" dirty="0">
                <a:solidFill>
                  <a:srgbClr val="C00000"/>
                </a:solidFill>
                <a:latin typeface="Consolas" panose="020B0609020204030204" pitchFamily="49" charset="0"/>
                <a:cs typeface="Consolas" panose="020B0609020204030204" pitchFamily="49" charset="0"/>
              </a:rPr>
              <a:t>assigned local variable x =    3.14</a:t>
            </a:r>
          </a:p>
          <a:p>
            <a:pPr marL="800100" lvl="2" indent="0">
              <a:buNone/>
            </a:pPr>
            <a:r>
              <a:rPr lang="en-CA" sz="1900" dirty="0" smtClean="0">
                <a:latin typeface="Consolas" panose="020B0609020204030204" pitchFamily="49" charset="0"/>
                <a:cs typeface="Consolas" panose="020B0609020204030204" pitchFamily="49" charset="0"/>
              </a:rPr>
              <a:t>main: data</a:t>
            </a:r>
            <a:r>
              <a:rPr lang="en-CA" sz="1900" dirty="0">
                <a:latin typeface="Consolas" panose="020B0609020204030204" pitchFamily="49" charset="0"/>
                <a:cs typeface="Consolas" panose="020B0609020204030204" pitchFamily="49" charset="0"/>
              </a:rPr>
              <a:t>[-5] = 3.14</a:t>
            </a:r>
          </a:p>
          <a:p>
            <a:pPr marL="800100" lvl="2" indent="0">
              <a:buNone/>
            </a:pPr>
            <a:r>
              <a:rPr lang="en-CA" sz="1900" dirty="0" smtClean="0">
                <a:latin typeface="Consolas" panose="020B0609020204030204" pitchFamily="49" charset="0"/>
                <a:cs typeface="Consolas" panose="020B0609020204030204" pitchFamily="49" charset="0"/>
              </a:rPr>
              <a:t>main: Assigning </a:t>
            </a:r>
            <a:r>
              <a:rPr lang="en-CA" sz="1900" dirty="0">
                <a:latin typeface="Consolas" panose="020B0609020204030204" pitchFamily="49" charset="0"/>
                <a:cs typeface="Consolas" panose="020B0609020204030204" pitchFamily="49" charset="0"/>
              </a:rPr>
              <a:t>data[-5] the value 2.71828</a:t>
            </a:r>
            <a:r>
              <a:rPr lang="en-CA" sz="1900" dirty="0" smtClean="0">
                <a:latin typeface="Consolas" panose="020B0609020204030204" pitchFamily="49" charset="0"/>
                <a:cs typeface="Consolas" panose="020B0609020204030204" pitchFamily="49" charset="0"/>
              </a:rPr>
              <a:t>...</a:t>
            </a:r>
          </a:p>
          <a:p>
            <a:pPr marL="800100" lvl="2" indent="0">
              <a:buNone/>
            </a:pPr>
            <a:r>
              <a:rPr lang="en-CA" sz="1900" dirty="0" smtClean="0">
                <a:solidFill>
                  <a:srgbClr val="C00000"/>
                </a:solidFill>
                <a:latin typeface="Consolas" panose="020B0609020204030204" pitchFamily="49" charset="0"/>
                <a:cs typeface="Consolas" panose="020B0609020204030204" pitchFamily="49" charset="0"/>
              </a:rPr>
              <a:t>f:    The </a:t>
            </a:r>
            <a:r>
              <a:rPr lang="en-CA" sz="1900" dirty="0" err="1">
                <a:solidFill>
                  <a:srgbClr val="C00000"/>
                </a:solidFill>
                <a:latin typeface="Consolas" panose="020B0609020204030204" pitchFamily="49" charset="0"/>
                <a:cs typeface="Consolas" panose="020B0609020204030204" pitchFamily="49" charset="0"/>
              </a:rPr>
              <a:t>unitialized</a:t>
            </a:r>
            <a:r>
              <a:rPr lang="en-CA" sz="1900" dirty="0">
                <a:solidFill>
                  <a:srgbClr val="C00000"/>
                </a:solidFill>
                <a:latin typeface="Consolas" panose="020B0609020204030204" pitchFamily="49" charset="0"/>
                <a:cs typeface="Consolas" panose="020B0609020204030204" pitchFamily="49" charset="0"/>
              </a:rPr>
              <a:t> local variable x = 2.71828</a:t>
            </a:r>
          </a:p>
          <a:p>
            <a:pPr marL="800100" lvl="2" indent="0">
              <a:buNone/>
            </a:pPr>
            <a:r>
              <a:rPr lang="en-CA" sz="1900" dirty="0" smtClean="0">
                <a:solidFill>
                  <a:srgbClr val="C00000"/>
                </a:solidFill>
                <a:latin typeface="Consolas" panose="020B0609020204030204" pitchFamily="49" charset="0"/>
                <a:cs typeface="Consolas" panose="020B0609020204030204" pitchFamily="49" charset="0"/>
              </a:rPr>
              <a:t>f:    The </a:t>
            </a:r>
            <a:r>
              <a:rPr lang="en-CA" sz="1900" dirty="0">
                <a:solidFill>
                  <a:srgbClr val="C00000"/>
                </a:solidFill>
                <a:latin typeface="Consolas" panose="020B0609020204030204" pitchFamily="49" charset="0"/>
                <a:cs typeface="Consolas" panose="020B0609020204030204" pitchFamily="49" charset="0"/>
              </a:rPr>
              <a:t>assigned local variable x =    3.14</a:t>
            </a:r>
          </a:p>
          <a:p>
            <a:pPr marL="800100" lvl="2" indent="0">
              <a:buNone/>
            </a:pPr>
            <a:r>
              <a:rPr lang="en-CA" sz="1900" dirty="0" smtClean="0">
                <a:latin typeface="Consolas" panose="020B0609020204030204" pitchFamily="49" charset="0"/>
                <a:cs typeface="Consolas" panose="020B0609020204030204" pitchFamily="49" charset="0"/>
              </a:rPr>
              <a:t>main: data</a:t>
            </a:r>
            <a:r>
              <a:rPr lang="en-CA" sz="1900" dirty="0">
                <a:latin typeface="Consolas" panose="020B0609020204030204" pitchFamily="49" charset="0"/>
                <a:cs typeface="Consolas" panose="020B0609020204030204" pitchFamily="49" charset="0"/>
              </a:rPr>
              <a:t>[-5] = 3.14</a:t>
            </a:r>
          </a:p>
        </p:txBody>
      </p:sp>
    </p:spTree>
    <p:extLst>
      <p:ext uri="{BB962C8B-B14F-4D97-AF65-F5344CB8AC3E}">
        <p14:creationId xmlns:p14="http://schemas.microsoft.com/office/powerpoint/2010/main" val="2766524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Exceeding array bounds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How about this program?</a:t>
            </a:r>
          </a:p>
          <a:p>
            <a:pPr marL="800100" lvl="2" indent="0">
              <a:buNone/>
            </a:pPr>
            <a:r>
              <a:rPr lang="en-CA" dirty="0">
                <a:latin typeface="Consolas" panose="020B0609020204030204" pitchFamily="49" charset="0"/>
                <a:cs typeface="Consolas" panose="020B0609020204030204" pitchFamily="49" charset="0"/>
              </a:rPr>
              <a:t>#include &lt;iostream&gt;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int main();</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double data[10]{3.7, 4.0, 2.9, 8.6, 1.5};</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std::cout &lt;&lt; data[299792458] &lt;&lt; std::endl;</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return 0;</a:t>
            </a:r>
          </a:p>
          <a:p>
            <a:pPr marL="800100" lvl="2" indent="0">
              <a:buNone/>
            </a:pPr>
            <a:r>
              <a:rPr lang="en-CA" dirty="0">
                <a:latin typeface="Consolas" panose="020B0609020204030204" pitchFamily="49" charset="0"/>
                <a:cs typeface="Consolas" panose="020B0609020204030204" pitchFamily="49" charset="0"/>
              </a:rPr>
              <a:t>}</a:t>
            </a:r>
          </a:p>
        </p:txBody>
      </p:sp>
      <p:sp>
        <p:nvSpPr>
          <p:cNvPr id="4" name="Rectangle 3"/>
          <p:cNvSpPr/>
          <p:nvPr/>
        </p:nvSpPr>
        <p:spPr>
          <a:xfrm>
            <a:off x="3635896" y="4822120"/>
            <a:ext cx="4980851" cy="1631216"/>
          </a:xfrm>
          <a:prstGeom prst="rect">
            <a:avLst/>
          </a:prstGeom>
        </p:spPr>
        <p:txBody>
          <a:bodyPr wrap="none">
            <a:spAutoFit/>
          </a:bodyPr>
          <a:lstStyle/>
          <a:p>
            <a:r>
              <a:rPr lang="en-CA" sz="2000" dirty="0" smtClean="0">
                <a:solidFill>
                  <a:srgbClr val="FF0000"/>
                </a:solidFill>
                <a:latin typeface="Georgia" panose="02040502050405020303" pitchFamily="18" charset="0"/>
              </a:rPr>
              <a:t>Output:</a:t>
            </a:r>
            <a:endParaRPr lang="en-CA" sz="2000" dirty="0">
              <a:solidFill>
                <a:srgbClr val="FF0000"/>
              </a:solidFill>
              <a:latin typeface="Georgia" panose="02040502050405020303" pitchFamily="18" charset="0"/>
            </a:endParaRPr>
          </a:p>
          <a:p>
            <a:r>
              <a:rPr lang="en-CA" sz="2000" dirty="0">
                <a:solidFill>
                  <a:srgbClr val="FF0000"/>
                </a:solidFill>
                <a:latin typeface="Consolas" panose="020B0609020204030204" pitchFamily="49" charset="0"/>
                <a:cs typeface="Consolas" panose="020B0609020204030204" pitchFamily="49" charset="0"/>
              </a:rPr>
              <a:t>  Segmentation fault (core dumped</a:t>
            </a:r>
            <a:r>
              <a:rPr lang="en-CA" sz="2000" dirty="0" smtClean="0">
                <a:solidFill>
                  <a:srgbClr val="FF0000"/>
                </a:solidFill>
                <a:latin typeface="Consolas" panose="020B0609020204030204" pitchFamily="49" charset="0"/>
                <a:cs typeface="Consolas" panose="020B0609020204030204" pitchFamily="49" charset="0"/>
              </a:rPr>
              <a:t>)</a:t>
            </a:r>
          </a:p>
          <a:p>
            <a:endParaRPr lang="en-CA" sz="2000" dirty="0" smtClean="0">
              <a:solidFill>
                <a:srgbClr val="FF0000"/>
              </a:solidFill>
              <a:latin typeface="Georgia" panose="02040502050405020303" pitchFamily="18" charset="0"/>
            </a:endParaRPr>
          </a:p>
          <a:p>
            <a:r>
              <a:rPr lang="en-CA" sz="2000" dirty="0" smtClean="0">
                <a:solidFill>
                  <a:srgbClr val="FF0000"/>
                </a:solidFill>
                <a:latin typeface="Georgia" panose="02040502050405020303" pitchFamily="18" charset="0"/>
              </a:rPr>
              <a:t>or some other catastrophic error…</a:t>
            </a:r>
          </a:p>
          <a:p>
            <a:r>
              <a:rPr lang="en-CA" sz="2000" dirty="0">
                <a:solidFill>
                  <a:srgbClr val="FF0000"/>
                </a:solidFill>
                <a:latin typeface="Georgia" panose="02040502050405020303" pitchFamily="18" charset="0"/>
              </a:rPr>
              <a:t> </a:t>
            </a:r>
            <a:r>
              <a:rPr lang="en-CA" sz="2000" dirty="0" smtClean="0">
                <a:solidFill>
                  <a:srgbClr val="FF0000"/>
                </a:solidFill>
                <a:latin typeface="Georgia" panose="02040502050405020303" pitchFamily="18" charset="0"/>
              </a:rPr>
              <a:t>    – The program execution is terminated</a:t>
            </a:r>
            <a:endParaRPr lang="en-CA" sz="2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84094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CA" dirty="0" smtClean="0"/>
              <a:t>In some cases, we don’t know how much data we have or require:</a:t>
            </a:r>
          </a:p>
          <a:p>
            <a:pPr lvl="1"/>
            <a:r>
              <a:rPr lang="en-CA" dirty="0" smtClean="0"/>
              <a:t>You don’t always know how much memory will be required</a:t>
            </a:r>
          </a:p>
          <a:p>
            <a:pPr lvl="1" algn="l"/>
            <a:r>
              <a:rPr lang="en-CA" dirty="0" smtClean="0"/>
              <a:t>Additional operations may require</a:t>
            </a:r>
            <a:br>
              <a:rPr lang="en-CA" dirty="0" smtClean="0"/>
            </a:br>
            <a:r>
              <a:rPr lang="en-CA" dirty="0" smtClean="0"/>
              <a:t>arbitrary amounts of additional memory</a:t>
            </a:r>
          </a:p>
          <a:p>
            <a:pPr lvl="1"/>
            <a:endParaRPr lang="en-CA" dirty="0"/>
          </a:p>
          <a:p>
            <a:pPr algn="l"/>
            <a:r>
              <a:rPr lang="en-CA" dirty="0" smtClean="0"/>
              <a:t>For example, your list of your favour</a:t>
            </a:r>
            <a:br>
              <a:rPr lang="en-CA" dirty="0" smtClean="0"/>
            </a:br>
            <a:r>
              <a:rPr lang="en-CA" dirty="0" smtClean="0"/>
              <a:t>movies may change over time:</a:t>
            </a:r>
          </a:p>
        </p:txBody>
      </p:sp>
      <p:graphicFrame>
        <p:nvGraphicFramePr>
          <p:cNvPr id="4" name="Table 3"/>
          <p:cNvGraphicFramePr>
            <a:graphicFrameLocks noGrp="1"/>
          </p:cNvGraphicFramePr>
          <p:nvPr>
            <p:extLst>
              <p:ext uri="{D42A27DB-BD31-4B8C-83A1-F6EECF244321}">
                <p14:modId xmlns:p14="http://schemas.microsoft.com/office/powerpoint/2010/main" val="989741081"/>
              </p:ext>
            </p:extLst>
          </p:nvPr>
        </p:nvGraphicFramePr>
        <p:xfrm>
          <a:off x="5796136" y="2396432"/>
          <a:ext cx="1822454" cy="4344936"/>
        </p:xfrm>
        <a:graphic>
          <a:graphicData uri="http://schemas.openxmlformats.org/drawingml/2006/table">
            <a:tbl>
              <a:tblPr>
                <a:tableStyleId>{2D5ABB26-0587-4C30-8999-92F81FD0307C}</a:tableStyleId>
              </a:tblPr>
              <a:tblGrid>
                <a:gridCol w="1822454"/>
              </a:tblGrid>
              <a:tr h="181039">
                <a:tc>
                  <a:txBody>
                    <a:bodyPr/>
                    <a:lstStyle/>
                    <a:p>
                      <a:pPr algn="l" fontAlgn="b"/>
                      <a:r>
                        <a:rPr lang="en-CA" sz="1000" u="none" strike="noStrike">
                          <a:effectLst/>
                        </a:rPr>
                        <a:t>The Good, the Bad and the Ugly</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A Bridge Too Far</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a:effectLst/>
                        </a:rPr>
                        <a:t>The </a:t>
                      </a:r>
                      <a:r>
                        <a:rPr lang="en-CA" sz="1000" u="none" strike="noStrike" dirty="0" smtClean="0">
                          <a:effectLst/>
                        </a:rPr>
                        <a:t>Godfather Series</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Lawrence of Arabia</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In the Heat of the Night</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The Matrix</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Kill Bill</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The Bridge on the River Kwai</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Doctor Zhivago</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Dr. Strangelove</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Apocalypse Now</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A Clockwork Orange</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Beaufort</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Forest Gump</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a:effectLst/>
                        </a:rPr>
                        <a:t>Letters from Iwo Jima</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a:effectLst/>
                        </a:rPr>
                        <a:t>Thomas Crown </a:t>
                      </a:r>
                      <a:r>
                        <a:rPr lang="en-CA" sz="1000" u="none" strike="noStrike" dirty="0" smtClean="0">
                          <a:effectLst/>
                        </a:rPr>
                        <a:t>Affair</a:t>
                      </a:r>
                      <a:r>
                        <a:rPr lang="en-CA" sz="1000" u="none" strike="noStrike" baseline="0" dirty="0" smtClean="0">
                          <a:effectLst/>
                        </a:rPr>
                        <a:t> (both)</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The Day of the Jackal</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a:effectLst/>
                        </a:rPr>
                        <a:t>Star Wars</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On Her Majesty's Secret Service</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Living Daylights</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Hurt Locker</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smtClean="0">
                          <a:effectLst/>
                        </a:rPr>
                        <a:t>The Alien Series</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a:effectLst/>
                        </a:rPr>
                        <a:t>Ghostbusters</a:t>
                      </a:r>
                      <a:endParaRPr lang="en-CA" sz="1000" b="0" i="0" u="none" strike="noStrike">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1039">
                <a:tc>
                  <a:txBody>
                    <a:bodyPr/>
                    <a:lstStyle/>
                    <a:p>
                      <a:pPr algn="l" fontAlgn="b"/>
                      <a:r>
                        <a:rPr lang="en-CA" sz="1000" u="none" strike="noStrike" dirty="0">
                          <a:effectLst/>
                        </a:rPr>
                        <a:t>The Bourne </a:t>
                      </a:r>
                      <a:r>
                        <a:rPr lang="en-CA" sz="1000" u="none" strike="noStrike" dirty="0" smtClean="0">
                          <a:effectLst/>
                        </a:rPr>
                        <a:t>Series</a:t>
                      </a:r>
                      <a:endParaRPr lang="en-CA" sz="1000" b="0" i="0" u="none" strike="noStrike" dirty="0">
                        <a:solidFill>
                          <a:srgbClr val="000000"/>
                        </a:solidFill>
                        <a:effectLst/>
                        <a:latin typeface="Calibri"/>
                      </a:endParaRPr>
                    </a:p>
                  </a:txBody>
                  <a:tcPr marL="9052" marR="9052" marT="9052"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1497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Exceeding array bounds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The most common error:</a:t>
            </a:r>
          </a:p>
          <a:p>
            <a:pPr marL="800100" lvl="2" indent="0">
              <a:buNone/>
            </a:pPr>
            <a:r>
              <a:rPr lang="en-CA" dirty="0" smtClean="0">
                <a:latin typeface="Consolas" panose="020B0609020204030204" pitchFamily="49" charset="0"/>
                <a:cs typeface="Consolas" panose="020B0609020204030204" pitchFamily="49" charset="0"/>
              </a:rPr>
              <a:t>void initialize( double array[], std::size_t capacity );</a:t>
            </a:r>
            <a:endParaRPr lang="en-CA" dirty="0">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void initialize( </a:t>
            </a:r>
            <a:r>
              <a:rPr lang="en-CA" dirty="0">
                <a:latin typeface="Consolas" panose="020B0609020204030204" pitchFamily="49" charset="0"/>
                <a:cs typeface="Consolas" panose="020B0609020204030204" pitchFamily="49" charset="0"/>
              </a:rPr>
              <a:t>double array[], std::size_t capacity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for ( std::size_t </a:t>
            </a:r>
            <a:r>
              <a:rPr lang="en-CA" b="1" dirty="0" smtClean="0">
                <a:solidFill>
                  <a:srgbClr val="FF0000"/>
                </a:solidFill>
                <a:latin typeface="Consolas" panose="020B0609020204030204" pitchFamily="49" charset="0"/>
                <a:cs typeface="Consolas" panose="020B0609020204030204" pitchFamily="49" charset="0"/>
              </a:rPr>
              <a:t>k{1}</a:t>
            </a:r>
            <a:r>
              <a:rPr lang="en-CA" dirty="0" smtClean="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k &lt;= capacity</a:t>
            </a:r>
            <a:r>
              <a:rPr lang="en-CA" dirty="0" smtClean="0">
                <a:latin typeface="Consolas" panose="020B0609020204030204" pitchFamily="49" charset="0"/>
                <a:cs typeface="Consolas" panose="020B0609020204030204" pitchFamily="49" charset="0"/>
              </a:rPr>
              <a:t>; ++k ) {</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array[k] = 0.0;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Forgetting that an array of capacity 32 has entries indexed from 0 to 31 one of the most significant issues for novice programmers</a:t>
            </a:r>
            <a:endParaRPr lang="en-CA" dirty="0">
              <a:solidFill>
                <a:prstClr val="black"/>
              </a:solidFill>
            </a:endParaRP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55058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wharder\Desktop\call.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750" y="4149080"/>
            <a:ext cx="6964277" cy="2538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p:txBody>
          <a:bodyPr/>
          <a:lstStyle/>
          <a:p>
            <a:pPr lvl="0"/>
            <a:r>
              <a:rPr lang="en-CA" dirty="0" smtClean="0">
                <a:solidFill>
                  <a:prstClr val="black"/>
                </a:solidFill>
              </a:rPr>
              <a:t>Given this program:</a:t>
            </a:r>
            <a:endParaRPr lang="en-CA" dirty="0">
              <a:solidFill>
                <a:prstClr val="black"/>
              </a:solidFill>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data[5]{</a:t>
            </a:r>
            <a:r>
              <a:rPr lang="en-CA" sz="1600" dirty="0">
                <a:latin typeface="Consolas" panose="020B0609020204030204" pitchFamily="49" charset="0"/>
                <a:cs typeface="Consolas" panose="020B0609020204030204" pitchFamily="49" charset="0"/>
              </a:rPr>
              <a:t>3.7, 4.0, 2.9, 8.6, 1.5};</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initialize( data, 5 );</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return 0;</a:t>
            </a:r>
          </a:p>
          <a:p>
            <a:pPr marL="800100" lvl="2" indent="0">
              <a:buNone/>
            </a:pPr>
            <a:r>
              <a:rPr lang="en-CA" sz="1600" dirty="0" smtClean="0">
                <a:latin typeface="Consolas" panose="020B0609020204030204" pitchFamily="49" charset="0"/>
                <a:cs typeface="Consolas" panose="020B0609020204030204" pitchFamily="49" charset="0"/>
              </a:rPr>
              <a:t>}</a:t>
            </a:r>
          </a:p>
          <a:p>
            <a:pPr lvl="0"/>
            <a:r>
              <a:rPr lang="en-CA" dirty="0" smtClean="0">
                <a:solidFill>
                  <a:prstClr val="black"/>
                </a:solidFill>
              </a:rPr>
              <a:t>The initialized memory for the array </a:t>
            </a:r>
            <a:r>
              <a:rPr lang="en-CA" dirty="0" smtClean="0">
                <a:solidFill>
                  <a:prstClr val="black"/>
                </a:solidFill>
                <a:latin typeface="Consolas" panose="020B0609020204030204" pitchFamily="49" charset="0"/>
                <a:cs typeface="Consolas" panose="020B0609020204030204" pitchFamily="49" charset="0"/>
              </a:rPr>
              <a:t>data</a:t>
            </a:r>
            <a:r>
              <a:rPr lang="en-CA" dirty="0" smtClean="0">
                <a:solidFill>
                  <a:prstClr val="black"/>
                </a:solidFill>
              </a:rPr>
              <a:t> is here</a:t>
            </a:r>
          </a:p>
          <a:p>
            <a:pPr lvl="1"/>
            <a:endParaRPr lang="en-CA" dirty="0" smtClean="0">
              <a:solidFill>
                <a:prstClr val="black"/>
              </a:solidFill>
            </a:endParaRPr>
          </a:p>
          <a:p>
            <a:pPr lvl="1"/>
            <a:endParaRPr lang="en-CA" dirty="0">
              <a:solidFill>
                <a:prstClr val="black"/>
              </a:solidFill>
            </a:endParaRPr>
          </a:p>
          <a:p>
            <a:pPr lvl="1"/>
            <a:endParaRPr lang="en-CA" dirty="0" smtClean="0">
              <a:solidFill>
                <a:prstClr val="black"/>
              </a:solidFill>
            </a:endParaRPr>
          </a:p>
          <a:p>
            <a:pPr lvl="1"/>
            <a:endParaRPr lang="en-CA" dirty="0">
              <a:solidFill>
                <a:prstClr val="black"/>
              </a:solidFill>
            </a:endParaRPr>
          </a:p>
          <a:p>
            <a:pPr lvl="1"/>
            <a:endParaRPr lang="en-CA" dirty="0" smtClean="0">
              <a:solidFill>
                <a:prstClr val="black"/>
              </a:solidFill>
            </a:endParaRPr>
          </a:p>
          <a:p>
            <a:pPr lvl="1"/>
            <a:endParaRPr lang="en-CA" dirty="0">
              <a:solidFill>
                <a:prstClr val="black"/>
              </a:solidFill>
            </a:endParaRPr>
          </a:p>
          <a:p>
            <a:pPr lvl="1"/>
            <a:r>
              <a:rPr lang="en-CA" dirty="0" smtClean="0">
                <a:solidFill>
                  <a:prstClr val="black"/>
                </a:solidFill>
              </a:rPr>
              <a:t>We don’t know what is at </a:t>
            </a:r>
            <a:r>
              <a:rPr lang="en-CA" dirty="0" smtClean="0">
                <a:solidFill>
                  <a:prstClr val="black"/>
                </a:solidFill>
                <a:latin typeface="Consolas" panose="020B0609020204030204" pitchFamily="49" charset="0"/>
                <a:cs typeface="Consolas" panose="020B0609020204030204" pitchFamily="49" charset="0"/>
              </a:rPr>
              <a:t>data[5]</a:t>
            </a:r>
            <a:endParaRPr lang="en-CA" dirty="0">
              <a:solidFill>
                <a:prstClr val="black"/>
              </a:solidFill>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527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9981" y="4149080"/>
            <a:ext cx="6963815" cy="2538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Exceeding array bounds</a:t>
            </a:r>
          </a:p>
        </p:txBody>
      </p:sp>
      <p:sp>
        <p:nvSpPr>
          <p:cNvPr id="3" name="Content Placeholder 2"/>
          <p:cNvSpPr>
            <a:spLocks noGrp="1"/>
          </p:cNvSpPr>
          <p:nvPr>
            <p:ph idx="1"/>
          </p:nvPr>
        </p:nvSpPr>
        <p:spPr/>
        <p:txBody>
          <a:bodyPr/>
          <a:lstStyle/>
          <a:p>
            <a:pPr lvl="0"/>
            <a:r>
              <a:rPr lang="en-CA" dirty="0" smtClean="0">
                <a:solidFill>
                  <a:prstClr val="black"/>
                </a:solidFill>
              </a:rPr>
              <a:t>Given this program:</a:t>
            </a:r>
            <a:endParaRPr lang="en-CA" dirty="0">
              <a:solidFill>
                <a:prstClr val="black"/>
              </a:solidFill>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data[5]{</a:t>
            </a:r>
            <a:r>
              <a:rPr lang="en-CA" sz="1600" dirty="0">
                <a:latin typeface="Consolas" panose="020B0609020204030204" pitchFamily="49" charset="0"/>
                <a:cs typeface="Consolas" panose="020B0609020204030204" pitchFamily="49" charset="0"/>
              </a:rPr>
              <a:t>3.7, 4.0, 2.9, 8.6, 1.5};</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initialize( data, 5 );</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return 0;</a:t>
            </a:r>
          </a:p>
          <a:p>
            <a:pPr marL="800100" lvl="2" indent="0">
              <a:buNone/>
            </a:pPr>
            <a:r>
              <a:rPr lang="en-CA" sz="1600" dirty="0" smtClean="0">
                <a:latin typeface="Consolas" panose="020B0609020204030204" pitchFamily="49" charset="0"/>
                <a:cs typeface="Consolas" panose="020B0609020204030204" pitchFamily="49" charset="0"/>
              </a:rPr>
              <a:t>}</a:t>
            </a:r>
          </a:p>
          <a:p>
            <a:pPr lvl="0"/>
            <a:r>
              <a:rPr lang="en-CA" dirty="0" smtClean="0">
                <a:solidFill>
                  <a:prstClr val="black"/>
                </a:solidFill>
              </a:rPr>
              <a:t>After we call </a:t>
            </a:r>
            <a:r>
              <a:rPr lang="en-CA" dirty="0" smtClean="0">
                <a:solidFill>
                  <a:prstClr val="black"/>
                </a:solidFill>
                <a:latin typeface="Consolas" panose="020B0609020204030204" pitchFamily="49" charset="0"/>
                <a:cs typeface="Consolas" panose="020B0609020204030204" pitchFamily="49" charset="0"/>
              </a:rPr>
              <a:t>initialize(...)</a:t>
            </a:r>
            <a:r>
              <a:rPr lang="en-CA" dirty="0" smtClean="0">
                <a:solidFill>
                  <a:prstClr val="black"/>
                </a:solidFill>
              </a:rPr>
              <a:t>, we have:</a:t>
            </a:r>
          </a:p>
          <a:p>
            <a:pPr lvl="1"/>
            <a:r>
              <a:rPr lang="en-CA" dirty="0" smtClean="0">
                <a:solidFill>
                  <a:prstClr val="black"/>
                </a:solidFill>
              </a:rPr>
              <a:t>We just overwrote something…</a:t>
            </a:r>
            <a:endParaRPr lang="en-CA" dirty="0">
              <a:solidFill>
                <a:prstClr val="black"/>
              </a:solidFill>
            </a:endParaRPr>
          </a:p>
          <a:p>
            <a:pPr marL="800100" lvl="2" indent="0">
              <a:buNone/>
            </a:pP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4355976" y="3050376"/>
            <a:ext cx="4788024" cy="738664"/>
          </a:xfrm>
          <a:prstGeom prst="rect">
            <a:avLst/>
          </a:prstGeom>
        </p:spPr>
        <p:txBody>
          <a:bodyPr wrap="square">
            <a:spAutoFit/>
          </a:bodyPr>
          <a:lstStyle/>
          <a:p>
            <a:pPr indent="-114300"/>
            <a:r>
              <a:rPr lang="en-CA" sz="1400" dirty="0" smtClean="0">
                <a:solidFill>
                  <a:srgbClr val="FF0000"/>
                </a:solidFill>
                <a:latin typeface="Consolas" panose="020B0609020204030204" pitchFamily="49" charset="0"/>
                <a:cs typeface="Consolas" panose="020B0609020204030204" pitchFamily="49" charset="0"/>
              </a:rPr>
              <a:t>for </a:t>
            </a:r>
            <a:r>
              <a:rPr lang="en-CA" sz="1400" dirty="0">
                <a:solidFill>
                  <a:srgbClr val="FF0000"/>
                </a:solidFill>
                <a:latin typeface="Consolas" panose="020B0609020204030204" pitchFamily="49" charset="0"/>
                <a:cs typeface="Consolas" panose="020B0609020204030204" pitchFamily="49" charset="0"/>
              </a:rPr>
              <a:t>( std::size_t k{1}; k &lt;= capacity; ++k ) {</a:t>
            </a:r>
          </a:p>
          <a:p>
            <a:pPr indent="-114300"/>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array[k] = 0.0</a:t>
            </a:r>
            <a:r>
              <a:rPr lang="en-CA" sz="1400" dirty="0" smtClean="0">
                <a:solidFill>
                  <a:srgbClr val="FF0000"/>
                </a:solidFill>
                <a:latin typeface="Consolas" panose="020B0609020204030204" pitchFamily="49" charset="0"/>
                <a:cs typeface="Consolas" panose="020B0609020204030204" pitchFamily="49" charset="0"/>
              </a:rPr>
              <a:t>;</a:t>
            </a:r>
          </a:p>
          <a:p>
            <a:pPr indent="-114300"/>
            <a:r>
              <a:rPr lang="en-CA" sz="1400" dirty="0" smtClean="0">
                <a:solidFill>
                  <a:srgbClr val="FF0000"/>
                </a:solidFill>
                <a:latin typeface="Consolas" panose="020B0609020204030204" pitchFamily="49" charset="0"/>
                <a:cs typeface="Consolas" panose="020B0609020204030204" pitchFamily="49" charset="0"/>
              </a:rPr>
              <a:t>}</a:t>
            </a:r>
            <a:endParaRPr lang="en-CA" sz="14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5190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declare an array as a local variable and initialize its entries</a:t>
            </a:r>
            <a:endParaRPr lang="en-CA" dirty="0"/>
          </a:p>
          <a:p>
            <a:pPr lvl="1"/>
            <a:r>
              <a:rPr lang="en-CA" dirty="0" smtClean="0"/>
              <a:t>Know how to access and assign to array entries</a:t>
            </a:r>
          </a:p>
          <a:p>
            <a:pPr lvl="2"/>
            <a:r>
              <a:rPr lang="en-CA" dirty="0" smtClean="0"/>
              <a:t>That array entries can be treated like local variables or parameters of the same type</a:t>
            </a:r>
          </a:p>
          <a:p>
            <a:pPr lvl="2"/>
            <a:r>
              <a:rPr lang="en-CA" dirty="0" smtClean="0"/>
              <a:t>Arrays cannot be used in arithmetic or logical expressions</a:t>
            </a:r>
          </a:p>
          <a:p>
            <a:pPr lvl="1"/>
            <a:r>
              <a:rPr lang="en-CA" dirty="0" smtClean="0"/>
              <a:t>Can step through an array with a for loop</a:t>
            </a:r>
          </a:p>
          <a:p>
            <a:pPr lvl="1"/>
            <a:r>
              <a:rPr lang="en-CA" dirty="0" smtClean="0"/>
              <a:t>Know that array variables are assigned the address in memory where that array is stored</a:t>
            </a:r>
          </a:p>
          <a:p>
            <a:pPr lvl="1"/>
            <a:r>
              <a:rPr lang="en-CA" dirty="0" smtClean="0"/>
              <a:t>Understand that arrays, if passed as arguments to a function, simply pass that address</a:t>
            </a:r>
          </a:p>
          <a:p>
            <a:pPr lvl="2"/>
            <a:r>
              <a:rPr lang="en-CA" dirty="0" smtClean="0"/>
              <a:t>Changing an array entry of a parameter changes the argument</a:t>
            </a:r>
          </a:p>
          <a:p>
            <a:pPr lvl="1"/>
            <a:r>
              <a:rPr lang="en-CA" dirty="0" smtClean="0"/>
              <a:t>Access entries outside the array bounds is dangerous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a:t>
            </a:r>
            <a:endParaRPr lang="en-CA" dirty="0"/>
          </a:p>
        </p:txBody>
      </p:sp>
      <p:sp>
        <p:nvSpPr>
          <p:cNvPr id="3" name="Content Placeholder 2"/>
          <p:cNvSpPr>
            <a:spLocks noGrp="1"/>
          </p:cNvSpPr>
          <p:nvPr>
            <p:ph idx="1"/>
          </p:nvPr>
        </p:nvSpPr>
        <p:spPr/>
        <p:txBody>
          <a:bodyPr/>
          <a:lstStyle/>
          <a:p>
            <a:r>
              <a:rPr lang="en-CA" dirty="0" smtClean="0"/>
              <a:t>The logical approach is to use an approach similar to a mathematical sequence:</a:t>
            </a:r>
          </a:p>
          <a:p>
            <a:pPr marL="0" indent="0" algn="ctr">
              <a:buNone/>
            </a:pP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4</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baseline="-25000" dirty="0" smtClean="0">
                <a:latin typeface="Times New Roman" panose="02020603050405020304" pitchFamily="18" charset="0"/>
                <a:cs typeface="Times New Roman" panose="02020603050405020304" pitchFamily="18" charset="0"/>
              </a:rPr>
              <a:t>5</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a</a:t>
            </a:r>
            <a:r>
              <a:rPr lang="en-CA" i="1" baseline="-25000" dirty="0" smtClean="0">
                <a:latin typeface="Times New Roman" panose="02020603050405020304" pitchFamily="18" charset="0"/>
                <a:cs typeface="Times New Roman" panose="02020603050405020304" pitchFamily="18" charset="0"/>
              </a:rPr>
              <a:t>n</a:t>
            </a:r>
            <a:r>
              <a:rPr lang="en-CA" baseline="-25000" dirty="0" smtClean="0">
                <a:latin typeface="Times New Roman" panose="02020603050405020304" pitchFamily="18" charset="0"/>
                <a:cs typeface="Times New Roman" panose="02020603050405020304" pitchFamily="18" charset="0"/>
              </a:rPr>
              <a:t> – 1</a:t>
            </a:r>
            <a:endParaRPr lang="en-CA" dirty="0" smtClean="0"/>
          </a:p>
          <a:p>
            <a:pPr algn="l"/>
            <a:endParaRPr lang="en-CA" dirty="0" smtClean="0"/>
          </a:p>
          <a:p>
            <a:pPr algn="l"/>
            <a:r>
              <a:rPr lang="en-CA" dirty="0" smtClean="0"/>
              <a:t>Each entry in this sequence of </a:t>
            </a:r>
            <a:r>
              <a:rPr lang="en-CA" i="1" dirty="0" smtClean="0">
                <a:latin typeface="Times New Roman" panose="02020603050405020304" pitchFamily="18" charset="0"/>
                <a:cs typeface="Times New Roman" panose="02020603050405020304" pitchFamily="18" charset="0"/>
              </a:rPr>
              <a:t>n</a:t>
            </a:r>
            <a:r>
              <a:rPr lang="en-CA" dirty="0" smtClean="0"/>
              <a:t> items can take on a different value</a:t>
            </a:r>
          </a:p>
          <a:p>
            <a:pPr lvl="1" algn="l"/>
            <a:r>
              <a:rPr lang="en-CA" dirty="0" smtClean="0"/>
              <a:t>The first could be the most recent voltage reading, the next the next-most recent reading, and so on</a:t>
            </a:r>
          </a:p>
          <a:p>
            <a:pPr lvl="1" algn="l"/>
            <a:r>
              <a:rPr lang="en-CA" dirty="0" smtClean="0"/>
              <a:t>The wiring in a circuit may have </a:t>
            </a:r>
            <a:r>
              <a:rPr lang="en-CA" i="1" dirty="0" smtClean="0">
                <a:latin typeface="Times New Roman" panose="02020603050405020304" pitchFamily="18" charset="0"/>
                <a:cs typeface="Times New Roman" panose="02020603050405020304" pitchFamily="18" charset="0"/>
              </a:rPr>
              <a:t>n</a:t>
            </a:r>
            <a:r>
              <a:rPr lang="en-CA" i="1" dirty="0" smtClean="0"/>
              <a:t> </a:t>
            </a:r>
            <a:r>
              <a:rPr lang="en-CA" dirty="0" smtClean="0"/>
              <a:t>nodes labeled </a:t>
            </a:r>
            <a:r>
              <a:rPr lang="en-CA" dirty="0" smtClean="0">
                <a:latin typeface="Times New Roman" panose="02020603050405020304" pitchFamily="18" charset="0"/>
                <a:cs typeface="Times New Roman" panose="02020603050405020304" pitchFamily="18" charset="0"/>
              </a:rPr>
              <a:t>0</a:t>
            </a:r>
            <a:r>
              <a:rPr lang="en-CA" dirty="0" smtClean="0"/>
              <a:t> through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r>
              <a:rPr lang="en-CA" dirty="0" smtClean="0"/>
              <a:t> </a:t>
            </a:r>
          </a:p>
          <a:p>
            <a:pPr lvl="2" algn="l"/>
            <a:r>
              <a:rPr lang="en-CA" dirty="0" smtClean="0"/>
              <a:t>Nodal analysis allows you to find the voltages  at each of the nodes</a:t>
            </a:r>
          </a:p>
        </p:txBody>
      </p:sp>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a:t>
            </a:r>
            <a:endParaRPr lang="en-CA" dirty="0"/>
          </a:p>
        </p:txBody>
      </p:sp>
      <p:sp>
        <p:nvSpPr>
          <p:cNvPr id="3" name="Content Placeholder 2"/>
          <p:cNvSpPr>
            <a:spLocks noGrp="1"/>
          </p:cNvSpPr>
          <p:nvPr>
            <p:ph idx="1"/>
          </p:nvPr>
        </p:nvSpPr>
        <p:spPr/>
        <p:txBody>
          <a:bodyPr/>
          <a:lstStyle/>
          <a:p>
            <a:r>
              <a:rPr lang="en-CA" dirty="0" smtClean="0"/>
              <a:t>We will now look at:</a:t>
            </a:r>
          </a:p>
          <a:p>
            <a:pPr lvl="1"/>
            <a:r>
              <a:rPr lang="en-CA" dirty="0" smtClean="0"/>
              <a:t>Array declarations</a:t>
            </a:r>
          </a:p>
          <a:p>
            <a:pPr lvl="1"/>
            <a:r>
              <a:rPr lang="en-CA" dirty="0" smtClean="0"/>
              <a:t>Array storage</a:t>
            </a:r>
          </a:p>
          <a:p>
            <a:pPr lvl="1"/>
            <a:r>
              <a:rPr lang="en-CA" dirty="0" smtClean="0"/>
              <a:t>Initializing arrays</a:t>
            </a:r>
          </a:p>
          <a:p>
            <a:pPr lvl="1"/>
            <a:r>
              <a:rPr lang="en-CA" dirty="0" smtClean="0"/>
              <a:t>Accessing array entries</a:t>
            </a:r>
          </a:p>
          <a:p>
            <a:pPr lvl="1"/>
            <a:r>
              <a:rPr lang="en-CA" dirty="0" smtClean="0"/>
              <a:t>Assigning to array entries</a:t>
            </a:r>
          </a:p>
        </p:txBody>
      </p:sp>
    </p:spTree>
    <p:extLst>
      <p:ext uri="{BB962C8B-B14F-4D97-AF65-F5344CB8AC3E}">
        <p14:creationId xmlns:p14="http://schemas.microsoft.com/office/powerpoint/2010/main" val="75697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declarations</a:t>
            </a:r>
            <a:endParaRPr lang="en-CA" dirty="0"/>
          </a:p>
        </p:txBody>
      </p:sp>
      <p:sp>
        <p:nvSpPr>
          <p:cNvPr id="3" name="Content Placeholder 2"/>
          <p:cNvSpPr>
            <a:spLocks noGrp="1"/>
          </p:cNvSpPr>
          <p:nvPr>
            <p:ph idx="1"/>
          </p:nvPr>
        </p:nvSpPr>
        <p:spPr/>
        <p:txBody>
          <a:bodyPr/>
          <a:lstStyle/>
          <a:p>
            <a:r>
              <a:rPr lang="en-CA" dirty="0" smtClean="0"/>
              <a:t>An array of capacity </a:t>
            </a:r>
            <a:r>
              <a:rPr lang="en-CA" i="1" dirty="0" smtClean="0">
                <a:latin typeface="Times New Roman" panose="02020603050405020304" pitchFamily="18" charset="0"/>
                <a:cs typeface="Times New Roman" panose="02020603050405020304" pitchFamily="18" charset="0"/>
              </a:rPr>
              <a:t>n</a:t>
            </a:r>
            <a:r>
              <a:rPr lang="en-CA" dirty="0" smtClean="0"/>
              <a:t> is identified by the declaration</a:t>
            </a:r>
          </a:p>
          <a:p>
            <a:pPr marL="0" indent="0">
              <a:buNone/>
            </a:pP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typename</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array_identifier</a:t>
            </a:r>
            <a:r>
              <a:rPr lang="en-CA" dirty="0" smtClean="0">
                <a:latin typeface="Consolas" panose="020B0609020204030204" pitchFamily="49" charset="0"/>
                <a:cs typeface="Consolas" panose="020B0609020204030204" pitchFamily="49" charset="0"/>
              </a:rPr>
              <a:t>[n];</a:t>
            </a:r>
            <a:endParaRPr lang="en-CA" dirty="0">
              <a:latin typeface="Consolas" panose="020B0609020204030204" pitchFamily="49" charset="0"/>
              <a:cs typeface="Consolas" panose="020B0609020204030204" pitchFamily="49" charset="0"/>
            </a:endParaRPr>
          </a:p>
          <a:p>
            <a:endParaRPr lang="en-CA" dirty="0" smtClean="0"/>
          </a:p>
          <a:p>
            <a:r>
              <a:rPr lang="en-CA" dirty="0" smtClean="0"/>
              <a:t>The capacity </a:t>
            </a:r>
            <a:r>
              <a:rPr lang="en-CA" i="1" dirty="0">
                <a:latin typeface="Times New Roman" panose="02020603050405020304" pitchFamily="18" charset="0"/>
                <a:cs typeface="Times New Roman" panose="02020603050405020304" pitchFamily="18" charset="0"/>
              </a:rPr>
              <a:t>n</a:t>
            </a:r>
            <a:r>
              <a:rPr lang="en-CA" dirty="0" smtClean="0"/>
              <a:t> must be a non-negative number</a:t>
            </a:r>
          </a:p>
          <a:p>
            <a:r>
              <a:rPr lang="en-CA" dirty="0" smtClean="0"/>
              <a:t>The compiler allocates sufficiently many </a:t>
            </a:r>
            <a:r>
              <a:rPr lang="en-CA" i="1" dirty="0" smtClean="0"/>
              <a:t>contiguous</a:t>
            </a:r>
            <a:r>
              <a:rPr lang="en-CA" dirty="0" smtClean="0"/>
              <a:t> bytes to store </a:t>
            </a:r>
            <a:r>
              <a:rPr lang="en-CA" i="1" dirty="0" smtClean="0"/>
              <a:t>n</a:t>
            </a:r>
            <a:r>
              <a:rPr lang="en-CA" dirty="0" smtClean="0"/>
              <a:t> instances of the given datatype</a:t>
            </a:r>
          </a:p>
          <a:p>
            <a:endParaRPr lang="en-CA" dirty="0"/>
          </a:p>
          <a:p>
            <a:r>
              <a:rPr lang="en-CA" dirty="0" smtClean="0"/>
              <a:t>Examples: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temperatures[10];  // an array of 10 integers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double voltages[23];   // an array of 23 floating-</a:t>
            </a:r>
          </a:p>
          <a:p>
            <a:pPr marL="0" indent="0">
              <a:buNone/>
            </a:pPr>
            <a:r>
              <a:rPr lang="en-CA" dirty="0" smtClean="0">
                <a:latin typeface="Consolas" panose="020B0609020204030204" pitchFamily="49" charset="0"/>
                <a:cs typeface="Consolas" panose="020B0609020204030204" pitchFamily="49" charset="0"/>
              </a:rPr>
              <a:t>	                       // point numbers</a:t>
            </a:r>
            <a:endParaRPr lang="en-CA" dirty="0">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402289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 storage</a:t>
            </a:r>
            <a:endParaRPr lang="en-CA" dirty="0"/>
          </a:p>
        </p:txBody>
      </p:sp>
      <p:sp>
        <p:nvSpPr>
          <p:cNvPr id="3" name="Content Placeholder 2"/>
          <p:cNvSpPr>
            <a:spLocks noGrp="1"/>
          </p:cNvSpPr>
          <p:nvPr>
            <p:ph idx="1"/>
          </p:nvPr>
        </p:nvSpPr>
        <p:spPr/>
        <p:txBody>
          <a:bodyPr/>
          <a:lstStyle/>
          <a:p>
            <a:r>
              <a:rPr lang="en-CA" dirty="0" smtClean="0"/>
              <a:t>An array of 10 </a:t>
            </a:r>
            <a:r>
              <a:rPr lang="en-CA" dirty="0" smtClean="0">
                <a:latin typeface="Consolas" panose="020B0609020204030204" pitchFamily="49" charset="0"/>
                <a:cs typeface="Consolas" panose="020B0609020204030204" pitchFamily="49" charset="0"/>
              </a:rPr>
              <a:t>int</a:t>
            </a:r>
            <a:r>
              <a:rPr lang="en-CA" dirty="0" smtClean="0"/>
              <a:t> requires </a:t>
            </a:r>
            <a:r>
              <a:rPr lang="en-CA" dirty="0" smtClean="0">
                <a:latin typeface="Times New Roman" panose="02020603050405020304" pitchFamily="18" charset="0"/>
                <a:cs typeface="Times New Roman" panose="02020603050405020304" pitchFamily="18" charset="0"/>
              </a:rPr>
              <a:t>40 bytes</a:t>
            </a:r>
          </a:p>
          <a:p>
            <a:pPr lvl="1"/>
            <a:r>
              <a:rPr lang="en-CA" dirty="0" smtClean="0">
                <a:cs typeface="Times New Roman" panose="02020603050405020304" pitchFamily="18" charset="0"/>
              </a:rPr>
              <a:t>Each </a:t>
            </a:r>
            <a:r>
              <a:rPr lang="en-CA" dirty="0">
                <a:latin typeface="Consolas" panose="020B0609020204030204" pitchFamily="49" charset="0"/>
                <a:cs typeface="Consolas" panose="020B0609020204030204" pitchFamily="49" charset="0"/>
              </a:rPr>
              <a:t>int</a:t>
            </a:r>
            <a:r>
              <a:rPr lang="en-CA" dirty="0"/>
              <a:t> </a:t>
            </a:r>
            <a:r>
              <a:rPr lang="en-CA" dirty="0" smtClean="0"/>
              <a:t>requires </a:t>
            </a:r>
            <a:r>
              <a:rPr lang="en-CA" dirty="0" smtClean="0">
                <a:latin typeface="Times New Roman" panose="02020603050405020304" pitchFamily="18" charset="0"/>
                <a:cs typeface="Times New Roman" panose="02020603050405020304" pitchFamily="18" charset="0"/>
              </a:rPr>
              <a:t>4 </a:t>
            </a:r>
            <a:r>
              <a:rPr lang="en-CA" dirty="0">
                <a:latin typeface="Times New Roman" panose="02020603050405020304" pitchFamily="18" charset="0"/>
                <a:cs typeface="Times New Roman" panose="02020603050405020304" pitchFamily="18" charset="0"/>
              </a:rPr>
              <a:t>bytes</a:t>
            </a:r>
            <a:endParaRPr lang="en-CA" dirty="0" smtClean="0">
              <a:latin typeface="Times New Roman" panose="02020603050405020304" pitchFamily="18" charset="0"/>
              <a:cs typeface="Times New Roman" panose="02020603050405020304" pitchFamily="18"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temperatures[10];  // an array of 10 integers</a:t>
            </a:r>
          </a:p>
          <a:p>
            <a:pPr lvl="0"/>
            <a:endParaRPr lang="en-CA" dirty="0" smtClean="0">
              <a:solidFill>
                <a:prstClr val="black"/>
              </a:solidFill>
            </a:endParaRPr>
          </a:p>
          <a:p>
            <a:pPr lvl="0"/>
            <a:r>
              <a:rPr lang="en-CA" dirty="0" smtClean="0">
                <a:solidFill>
                  <a:prstClr val="black"/>
                </a:solidFill>
              </a:rPr>
              <a:t>An </a:t>
            </a:r>
            <a:r>
              <a:rPr lang="en-CA" dirty="0">
                <a:solidFill>
                  <a:prstClr val="black"/>
                </a:solidFill>
              </a:rPr>
              <a:t>array of </a:t>
            </a:r>
            <a:r>
              <a:rPr lang="en-CA" dirty="0" smtClean="0">
                <a:solidFill>
                  <a:prstClr val="black"/>
                </a:solidFill>
              </a:rPr>
              <a:t>23 </a:t>
            </a:r>
            <a:r>
              <a:rPr lang="en-CA" dirty="0" smtClean="0">
                <a:solidFill>
                  <a:prstClr val="black"/>
                </a:solidFill>
                <a:latin typeface="Consolas" panose="020B0609020204030204" pitchFamily="49" charset="0"/>
                <a:cs typeface="Consolas" panose="020B0609020204030204" pitchFamily="49" charset="0"/>
              </a:rPr>
              <a:t>double</a:t>
            </a:r>
            <a:r>
              <a:rPr lang="en-CA" dirty="0" smtClean="0">
                <a:solidFill>
                  <a:prstClr val="black"/>
                </a:solidFill>
              </a:rPr>
              <a:t> </a:t>
            </a:r>
            <a:r>
              <a:rPr lang="en-CA" dirty="0">
                <a:solidFill>
                  <a:prstClr val="black"/>
                </a:solidFill>
              </a:rPr>
              <a:t>requires </a:t>
            </a:r>
            <a:r>
              <a:rPr lang="en-CA" dirty="0" smtClean="0">
                <a:solidFill>
                  <a:prstClr val="black"/>
                </a:solidFill>
                <a:latin typeface="Times New Roman" panose="02020603050405020304" pitchFamily="18" charset="0"/>
                <a:cs typeface="Times New Roman" panose="02020603050405020304" pitchFamily="18" charset="0"/>
              </a:rPr>
              <a:t>23 </a:t>
            </a:r>
            <a:r>
              <a:rPr lang="en-CA" dirty="0">
                <a:latin typeface="Times New Roman" panose="02020603050405020304" pitchFamily="18" charset="0"/>
                <a:cs typeface="Times New Roman" panose="02020603050405020304" pitchFamily="18" charset="0"/>
              </a:rPr>
              <a:t>×</a:t>
            </a:r>
            <a:r>
              <a:rPr lang="en-CA" dirty="0" smtClean="0">
                <a:solidFill>
                  <a:prstClr val="black"/>
                </a:solidFill>
                <a:latin typeface="Times New Roman" panose="02020603050405020304" pitchFamily="18" charset="0"/>
                <a:cs typeface="Times New Roman" panose="02020603050405020304" pitchFamily="18" charset="0"/>
              </a:rPr>
              <a:t> 8 = 184 bytes</a:t>
            </a:r>
          </a:p>
          <a:p>
            <a:pPr lvl="1"/>
            <a:r>
              <a:rPr lang="en-CA" dirty="0">
                <a:cs typeface="Times New Roman" panose="02020603050405020304" pitchFamily="18" charset="0"/>
              </a:rPr>
              <a:t>Each </a:t>
            </a:r>
            <a:r>
              <a:rPr lang="en-CA" dirty="0" smtClean="0">
                <a:latin typeface="Consolas" panose="020B0609020204030204" pitchFamily="49" charset="0"/>
                <a:cs typeface="Consolas" panose="020B0609020204030204" pitchFamily="49" charset="0"/>
              </a:rPr>
              <a:t>double</a:t>
            </a:r>
            <a:r>
              <a:rPr lang="en-CA" dirty="0" smtClean="0"/>
              <a:t> </a:t>
            </a:r>
            <a:r>
              <a:rPr lang="en-CA" dirty="0"/>
              <a:t>requires </a:t>
            </a:r>
            <a:r>
              <a:rPr lang="en-CA" dirty="0" smtClean="0">
                <a:latin typeface="Times New Roman" panose="02020603050405020304" pitchFamily="18" charset="0"/>
                <a:cs typeface="Times New Roman" panose="02020603050405020304" pitchFamily="18" charset="0"/>
              </a:rPr>
              <a:t>8 </a:t>
            </a:r>
            <a:r>
              <a:rPr lang="en-CA" dirty="0">
                <a:latin typeface="Times New Roman" panose="02020603050405020304" pitchFamily="18" charset="0"/>
                <a:cs typeface="Times New Roman" panose="02020603050405020304" pitchFamily="18" charset="0"/>
              </a:rPr>
              <a:t>bytes</a:t>
            </a: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double voltages[23];   // an array of 23 floating-</a:t>
            </a:r>
          </a:p>
          <a:p>
            <a:pPr marL="0" indent="0">
              <a:buNone/>
            </a:pPr>
            <a:r>
              <a:rPr lang="en-CA" dirty="0" smtClean="0">
                <a:latin typeface="Consolas" panose="020B0609020204030204" pitchFamily="49" charset="0"/>
                <a:cs typeface="Consolas" panose="020B0609020204030204" pitchFamily="49" charset="0"/>
              </a:rPr>
              <a:t>	                       // point numbers</a:t>
            </a:r>
            <a:endParaRPr lang="en-CA" dirty="0">
              <a:latin typeface="Consolas" panose="020B0609020204030204" pitchFamily="49" charset="0"/>
              <a:cs typeface="Consolas" panose="020B0609020204030204" pitchFamily="49" charset="0"/>
            </a:endParaRPr>
          </a:p>
          <a:p>
            <a:endParaRPr lang="en-CA" dirty="0" smtClean="0"/>
          </a:p>
        </p:txBody>
      </p:sp>
    </p:spTree>
    <p:extLst>
      <p:ext uri="{BB962C8B-B14F-4D97-AF65-F5344CB8AC3E}">
        <p14:creationId xmlns:p14="http://schemas.microsoft.com/office/powerpoint/2010/main" val="168256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69500</TotalTime>
  <Words>3648</Words>
  <Application>Microsoft Office PowerPoint</Application>
  <PresentationFormat>On-screen Show (4:3)</PresentationFormat>
  <Paragraphs>711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Custom Design</vt:lpstr>
      <vt:lpstr>Arrays</vt:lpstr>
      <vt:lpstr>Outline</vt:lpstr>
      <vt:lpstr>Limitations of parameters</vt:lpstr>
      <vt:lpstr>Limitations of primitive data types</vt:lpstr>
      <vt:lpstr>Limitations of primitive data types</vt:lpstr>
      <vt:lpstr>Arrays</vt:lpstr>
      <vt:lpstr>Arrays</vt:lpstr>
      <vt:lpstr>Array declarations</vt:lpstr>
      <vt:lpstr>Array storage</vt:lpstr>
      <vt:lpstr>Array entries</vt:lpstr>
      <vt:lpstr>Array initialization</vt:lpstr>
      <vt:lpstr>Array initialization</vt:lpstr>
      <vt:lpstr>Array initialization</vt:lpstr>
      <vt:lpstr>Array initialization</vt:lpstr>
      <vt:lpstr>Array initialization</vt:lpstr>
      <vt:lpstr>Array entries</vt:lpstr>
      <vt:lpstr>Array entries</vt:lpstr>
      <vt:lpstr>Array entry assignment</vt:lpstr>
      <vt:lpstr>Array properties</vt:lpstr>
      <vt:lpstr>Looping through an array</vt:lpstr>
      <vt:lpstr>Looping through an array</vt:lpstr>
      <vt:lpstr>Looping through an array</vt:lpstr>
      <vt:lpstr>Looping through an array</vt:lpstr>
      <vt:lpstr>Looping through an array</vt:lpstr>
      <vt:lpstr>Array capacities</vt:lpstr>
      <vt:lpstr>Array capacities </vt:lpstr>
      <vt:lpstr>Value of an array variable</vt:lpstr>
      <vt:lpstr>Value of an array variable</vt:lpstr>
      <vt:lpstr>Value of an array variable</vt:lpstr>
      <vt:lpstr>Value of an array variable</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Arrays as parameters</vt:lpstr>
      <vt:lpstr>Exceeding array bounds</vt:lpstr>
      <vt:lpstr>Exceeding array bounds</vt:lpstr>
      <vt:lpstr>Exceeding array bounds</vt:lpstr>
      <vt:lpstr>Exceeding array bounds</vt:lpstr>
      <vt:lpstr>Exceeding array bounds</vt:lpstr>
      <vt:lpstr>Exceeding array bounds</vt:lpstr>
      <vt:lpstr>Exceeding array bounds</vt:lpstr>
      <vt:lpstr>Exceeding array bounds</vt:lpstr>
      <vt:lpstr>Exceeding array bounds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1281</cp:revision>
  <dcterms:created xsi:type="dcterms:W3CDTF">2009-09-11T23:00:44Z</dcterms:created>
  <dcterms:modified xsi:type="dcterms:W3CDTF">2018-11-06T14:58:39Z</dcterms:modified>
</cp:coreProperties>
</file>